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1"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842" autoAdjust="0"/>
    <p:restoredTop sz="94660"/>
  </p:normalViewPr>
  <p:slideViewPr>
    <p:cSldViewPr>
      <p:cViewPr varScale="1">
        <p:scale>
          <a:sx n="68" d="100"/>
          <a:sy n="68" d="100"/>
        </p:scale>
        <p:origin x="-8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Planilha_do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Planilha_do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Planilha_do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Planilha_do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BR"/>
  <c:chart>
    <c:title>
      <c:layout/>
    </c:title>
    <c:plotArea>
      <c:layout/>
      <c:pieChart>
        <c:varyColors val="1"/>
        <c:ser>
          <c:idx val="0"/>
          <c:order val="0"/>
          <c:tx>
            <c:strRef>
              <c:f>Plan1!$B$1</c:f>
              <c:strCache>
                <c:ptCount val="1"/>
                <c:pt idx="0">
                  <c:v>Percentual</c:v>
                </c:pt>
              </c:strCache>
            </c:strRef>
          </c:tx>
          <c:cat>
            <c:strRef>
              <c:f>Plan1!$A$2:$A$3</c:f>
              <c:strCache>
                <c:ptCount val="2"/>
                <c:pt idx="0">
                  <c:v>Economizar</c:v>
                </c:pt>
                <c:pt idx="1">
                  <c:v>Gastos</c:v>
                </c:pt>
              </c:strCache>
            </c:strRef>
          </c:cat>
          <c:val>
            <c:numRef>
              <c:f>Plan1!$B$2:$B$3</c:f>
              <c:numCache>
                <c:formatCode>General</c:formatCode>
                <c:ptCount val="2"/>
                <c:pt idx="0">
                  <c:v>10</c:v>
                </c:pt>
                <c:pt idx="1">
                  <c:v>90</c:v>
                </c:pt>
              </c:numCache>
            </c:numRef>
          </c:val>
        </c:ser>
        <c:firstSliceAng val="0"/>
      </c:pieChart>
    </c:plotArea>
    <c:legend>
      <c:legendPos val="r"/>
      <c:layout>
        <c:manualLayout>
          <c:xMode val="edge"/>
          <c:yMode val="edge"/>
          <c:x val="0.49367779376155996"/>
          <c:y val="0.37792754737116285"/>
          <c:w val="0.48930096766411479"/>
          <c:h val="0.62207245262883859"/>
        </c:manualLayout>
      </c:layout>
    </c:legend>
    <c:plotVisOnly val="1"/>
  </c:chart>
  <c:txPr>
    <a:bodyPr/>
    <a:lstStyle/>
    <a:p>
      <a:pPr>
        <a:defRPr sz="1800"/>
      </a:pPr>
      <a:endParaRPr lang="pt-B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BR"/>
  <c:chart>
    <c:title>
      <c:layout/>
    </c:title>
    <c:plotArea>
      <c:layout/>
      <c:pieChart>
        <c:varyColors val="1"/>
        <c:ser>
          <c:idx val="0"/>
          <c:order val="0"/>
          <c:tx>
            <c:strRef>
              <c:f>Plan1!$B$1</c:f>
              <c:strCache>
                <c:ptCount val="1"/>
                <c:pt idx="0">
                  <c:v>Percentual</c:v>
                </c:pt>
              </c:strCache>
            </c:strRef>
          </c:tx>
          <c:cat>
            <c:strRef>
              <c:f>Plan1!$A$2:$A$3</c:f>
              <c:strCache>
                <c:ptCount val="2"/>
                <c:pt idx="0">
                  <c:v>Economizar</c:v>
                </c:pt>
                <c:pt idx="1">
                  <c:v>Gastos</c:v>
                </c:pt>
              </c:strCache>
            </c:strRef>
          </c:cat>
          <c:val>
            <c:numRef>
              <c:f>Plan1!$B$2:$B$3</c:f>
              <c:numCache>
                <c:formatCode>General</c:formatCode>
                <c:ptCount val="2"/>
                <c:pt idx="0">
                  <c:v>30</c:v>
                </c:pt>
                <c:pt idx="1">
                  <c:v>70</c:v>
                </c:pt>
              </c:numCache>
            </c:numRef>
          </c:val>
        </c:ser>
        <c:firstSliceAng val="0"/>
      </c:pieChart>
    </c:plotArea>
    <c:legend>
      <c:legendPos val="r"/>
      <c:layout>
        <c:manualLayout>
          <c:xMode val="edge"/>
          <c:yMode val="edge"/>
          <c:x val="0.49367779376156001"/>
          <c:y val="0.37792754737116291"/>
          <c:w val="0.48930096766411496"/>
          <c:h val="0.62207245262883892"/>
        </c:manualLayout>
      </c:layout>
    </c:legend>
    <c:plotVisOnly val="1"/>
  </c:chart>
  <c:txPr>
    <a:bodyPr/>
    <a:lstStyle/>
    <a:p>
      <a:pPr>
        <a:defRPr sz="1800"/>
      </a:pPr>
      <a:endParaRPr lang="pt-B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pt-BR"/>
  <c:chart>
    <c:title>
      <c:layout/>
    </c:title>
    <c:plotArea>
      <c:layout/>
      <c:pieChart>
        <c:varyColors val="1"/>
        <c:ser>
          <c:idx val="0"/>
          <c:order val="0"/>
          <c:tx>
            <c:strRef>
              <c:f>Plan1!$B$1</c:f>
              <c:strCache>
                <c:ptCount val="1"/>
                <c:pt idx="0">
                  <c:v>Percentual</c:v>
                </c:pt>
              </c:strCache>
            </c:strRef>
          </c:tx>
          <c:cat>
            <c:strRef>
              <c:f>Plan1!$A$2:$A$3</c:f>
              <c:strCache>
                <c:ptCount val="2"/>
                <c:pt idx="0">
                  <c:v>Economizar</c:v>
                </c:pt>
                <c:pt idx="1">
                  <c:v>Gastos</c:v>
                </c:pt>
              </c:strCache>
            </c:strRef>
          </c:cat>
          <c:val>
            <c:numRef>
              <c:f>Plan1!$B$2:$B$3</c:f>
              <c:numCache>
                <c:formatCode>General</c:formatCode>
                <c:ptCount val="2"/>
                <c:pt idx="0">
                  <c:v>50</c:v>
                </c:pt>
                <c:pt idx="1">
                  <c:v>50</c:v>
                </c:pt>
              </c:numCache>
            </c:numRef>
          </c:val>
        </c:ser>
        <c:firstSliceAng val="0"/>
      </c:pieChart>
    </c:plotArea>
    <c:legend>
      <c:legendPos val="r"/>
      <c:layout>
        <c:manualLayout>
          <c:xMode val="edge"/>
          <c:yMode val="edge"/>
          <c:x val="0.49367779376156007"/>
          <c:y val="0.37792754737116296"/>
          <c:w val="0.48930096766411507"/>
          <c:h val="0.62207245262883915"/>
        </c:manualLayout>
      </c:layout>
    </c:legend>
    <c:plotVisOnly val="1"/>
  </c:chart>
  <c:txPr>
    <a:bodyPr/>
    <a:lstStyle/>
    <a:p>
      <a:pPr>
        <a:defRPr sz="1800"/>
      </a:pPr>
      <a:endParaRPr lang="pt-B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pt-BR"/>
  <c:chart>
    <c:plotArea>
      <c:layout>
        <c:manualLayout>
          <c:layoutTarget val="inner"/>
          <c:xMode val="edge"/>
          <c:yMode val="edge"/>
          <c:x val="0.22127998894252293"/>
          <c:y val="7.0557179282464147E-2"/>
          <c:w val="0.71972800722704033"/>
          <c:h val="0.72683917314436364"/>
        </c:manualLayout>
      </c:layout>
      <c:lineChart>
        <c:grouping val="standard"/>
        <c:ser>
          <c:idx val="0"/>
          <c:order val="0"/>
          <c:tx>
            <c:strRef>
              <c:f>Plan1!$B$1</c:f>
              <c:strCache>
                <c:ptCount val="1"/>
                <c:pt idx="0">
                  <c:v>Poupança</c:v>
                </c:pt>
              </c:strCache>
            </c:strRef>
          </c:tx>
          <c:marker>
            <c:symbol val="none"/>
          </c:marker>
          <c:cat>
            <c:numRef>
              <c:f>Plan1!$A$2:$A$61</c:f>
              <c:numCache>
                <c:formatCode>General</c:formatCode>
                <c:ptCount val="60"/>
              </c:numCache>
            </c:numRef>
          </c:cat>
          <c:val>
            <c:numRef>
              <c:f>Plan1!$B$2:$B$61</c:f>
              <c:numCache>
                <c:formatCode>General</c:formatCode>
                <c:ptCount val="60"/>
                <c:pt idx="0">
                  <c:v>1.1999999999999886</c:v>
                </c:pt>
                <c:pt idx="1">
                  <c:v>3.6071999999999775</c:v>
                </c:pt>
                <c:pt idx="2">
                  <c:v>7.2288431999999148</c:v>
                </c:pt>
                <c:pt idx="3">
                  <c:v>12.072216259199877</c:v>
                </c:pt>
                <c:pt idx="4">
                  <c:v>18.144649556755098</c:v>
                </c:pt>
                <c:pt idx="5">
                  <c:v>25.453517454095845</c:v>
                </c:pt>
                <c:pt idx="6">
                  <c:v>34.006238558820314</c:v>
                </c:pt>
                <c:pt idx="7">
                  <c:v>43.810275990173295</c:v>
                </c:pt>
                <c:pt idx="8">
                  <c:v>54.873137646114401</c:v>
                </c:pt>
                <c:pt idx="9">
                  <c:v>67.202376471991101</c:v>
                </c:pt>
                <c:pt idx="10">
                  <c:v>80.805590730823042</c:v>
                </c:pt>
                <c:pt idx="11">
                  <c:v>95.690424275207988</c:v>
                </c:pt>
                <c:pt idx="12">
                  <c:v>111.86456682085918</c:v>
                </c:pt>
                <c:pt idx="13">
                  <c:v>129.33575422178455</c:v>
                </c:pt>
                <c:pt idx="14">
                  <c:v>148.11176874711509</c:v>
                </c:pt>
                <c:pt idx="15">
                  <c:v>168.20043935959802</c:v>
                </c:pt>
                <c:pt idx="16">
                  <c:v>189.60964199575574</c:v>
                </c:pt>
                <c:pt idx="17">
                  <c:v>212.34729984773048</c:v>
                </c:pt>
                <c:pt idx="18">
                  <c:v>236.42138364681705</c:v>
                </c:pt>
                <c:pt idx="19">
                  <c:v>261.83991194869759</c:v>
                </c:pt>
                <c:pt idx="20">
                  <c:v>288.61095142038994</c:v>
                </c:pt>
                <c:pt idx="21">
                  <c:v>316.74261712891257</c:v>
                </c:pt>
                <c:pt idx="22">
                  <c:v>346.24307283168582</c:v>
                </c:pt>
                <c:pt idx="23">
                  <c:v>377.12053126867613</c:v>
                </c:pt>
                <c:pt idx="24">
                  <c:v>409.38325445628834</c:v>
                </c:pt>
                <c:pt idx="25">
                  <c:v>443.03955398302605</c:v>
                </c:pt>
                <c:pt idx="26">
                  <c:v>478.09779130692459</c:v>
                </c:pt>
                <c:pt idx="27">
                  <c:v>514.56637805476657</c:v>
                </c:pt>
                <c:pt idx="28">
                  <c:v>552.45377632309555</c:v>
                </c:pt>
                <c:pt idx="29">
                  <c:v>591.7684989810341</c:v>
                </c:pt>
                <c:pt idx="30">
                  <c:v>632.51910997491996</c:v>
                </c:pt>
                <c:pt idx="31">
                  <c:v>674.71422463476938</c:v>
                </c:pt>
                <c:pt idx="32">
                  <c:v>718.36250998257765</c:v>
                </c:pt>
                <c:pt idx="33">
                  <c:v>763.47268504247313</c:v>
                </c:pt>
                <c:pt idx="34">
                  <c:v>810.05352115272763</c:v>
                </c:pt>
                <c:pt idx="35">
                  <c:v>858.1138422796439</c:v>
                </c:pt>
                <c:pt idx="36">
                  <c:v>907.66252533332045</c:v>
                </c:pt>
                <c:pt idx="37">
                  <c:v>958.70850048531975</c:v>
                </c:pt>
                <c:pt idx="38">
                  <c:v>1011.2607514882311</c:v>
                </c:pt>
                <c:pt idx="39">
                  <c:v>1065.3283159971597</c:v>
                </c:pt>
                <c:pt idx="40">
                  <c:v>1120.9202858931421</c:v>
                </c:pt>
                <c:pt idx="41">
                  <c:v>1178.0458076085015</c:v>
                </c:pt>
                <c:pt idx="42">
                  <c:v>1236.714082454153</c:v>
                </c:pt>
                <c:pt idx="43">
                  <c:v>1296.9343669488771</c:v>
                </c:pt>
                <c:pt idx="44">
                  <c:v>1358.7159731505708</c:v>
                </c:pt>
                <c:pt idx="45">
                  <c:v>1422.0682689894747</c:v>
                </c:pt>
                <c:pt idx="46">
                  <c:v>1487.0006786034119</c:v>
                </c:pt>
                <c:pt idx="47">
                  <c:v>1553.5226826750331</c:v>
                </c:pt>
                <c:pt idx="48">
                  <c:v>1621.6438187710828</c:v>
                </c:pt>
                <c:pt idx="49">
                  <c:v>1691.3736816837099</c:v>
                </c:pt>
                <c:pt idx="50">
                  <c:v>1762.7219237738118</c:v>
                </c:pt>
                <c:pt idx="51">
                  <c:v>1835.6982553164544</c:v>
                </c:pt>
                <c:pt idx="52">
                  <c:v>1910.3124448483541</c:v>
                </c:pt>
                <c:pt idx="53">
                  <c:v>1986.5743195174437</c:v>
                </c:pt>
                <c:pt idx="54">
                  <c:v>2064.4937654345485</c:v>
                </c:pt>
                <c:pt idx="55">
                  <c:v>2144.0807280271565</c:v>
                </c:pt>
                <c:pt idx="56">
                  <c:v>2225.3452123953193</c:v>
                </c:pt>
                <c:pt idx="57">
                  <c:v>2308.2972836696918</c:v>
                </c:pt>
                <c:pt idx="58">
                  <c:v>2392.9470673717096</c:v>
                </c:pt>
                <c:pt idx="59">
                  <c:v>2479.3047497759399</c:v>
                </c:pt>
              </c:numCache>
            </c:numRef>
          </c:val>
        </c:ser>
        <c:ser>
          <c:idx val="1"/>
          <c:order val="1"/>
          <c:tx>
            <c:strRef>
              <c:f>Plan1!$C$1</c:f>
              <c:strCache>
                <c:ptCount val="1"/>
                <c:pt idx="0">
                  <c:v>Prev. Privada</c:v>
                </c:pt>
              </c:strCache>
            </c:strRef>
          </c:tx>
          <c:marker>
            <c:symbol val="none"/>
          </c:marker>
          <c:cat>
            <c:numRef>
              <c:f>Plan1!$A$2:$A$61</c:f>
              <c:numCache>
                <c:formatCode>General</c:formatCode>
                <c:ptCount val="60"/>
              </c:numCache>
            </c:numRef>
          </c:cat>
          <c:val>
            <c:numRef>
              <c:f>Plan1!$C$2:$C$61</c:f>
              <c:numCache>
                <c:formatCode>0.00</c:formatCode>
                <c:ptCount val="60"/>
                <c:pt idx="0">
                  <c:v>-6.6367999999999938</c:v>
                </c:pt>
                <c:pt idx="1">
                  <c:v>-11.900721279999971</c:v>
                </c:pt>
                <c:pt idx="2">
                  <c:v>-15.782016401087958</c:v>
                </c:pt>
                <c:pt idx="3">
                  <c:v>-18.270868717535564</c:v>
                </c:pt>
                <c:pt idx="4">
                  <c:v>-19.357391885429934</c:v>
                </c:pt>
                <c:pt idx="5">
                  <c:v>-19.031629367816322</c:v>
                </c:pt>
                <c:pt idx="6">
                  <c:v>-17.283553936327735</c:v>
                </c:pt>
                <c:pt idx="7">
                  <c:v>-14.103067169275391</c:v>
                </c:pt>
                <c:pt idx="8">
                  <c:v>-9.4799989461771474</c:v>
                </c:pt>
                <c:pt idx="9">
                  <c:v>-3.4041069386948948</c:v>
                </c:pt>
                <c:pt idx="10">
                  <c:v>4.1349239020405548</c:v>
                </c:pt>
                <c:pt idx="11">
                  <c:v>13.147481861745291</c:v>
                </c:pt>
                <c:pt idx="12">
                  <c:v>23.644028982963846</c:v>
                </c:pt>
                <c:pt idx="13">
                  <c:v>35.635101588743055</c:v>
                </c:pt>
                <c:pt idx="14">
                  <c:v>49.131310810023479</c:v>
                </c:pt>
                <c:pt idx="15">
                  <c:v>64.143343116775213</c:v>
                </c:pt>
                <c:pt idx="16">
                  <c:v>80.681960852904467</c:v>
                </c:pt>
                <c:pt idx="17">
                  <c:v>98.75800277496046</c:v>
                </c:pt>
                <c:pt idx="18">
                  <c:v>118.38238459466311</c:v>
                </c:pt>
                <c:pt idx="19">
                  <c:v>139.56609952528561</c:v>
                </c:pt>
                <c:pt idx="20">
                  <c:v>162.32021883191555</c:v>
                </c:pt>
                <c:pt idx="21">
                  <c:v>186.65589238562279</c:v>
                </c:pt>
                <c:pt idx="22">
                  <c:v>212.58434922156084</c:v>
                </c:pt>
                <c:pt idx="23">
                  <c:v>240.11689810103417</c:v>
                </c:pt>
                <c:pt idx="24">
                  <c:v>269.26492807755221</c:v>
                </c:pt>
                <c:pt idx="25">
                  <c:v>300.03990906690342</c:v>
                </c:pt>
                <c:pt idx="26">
                  <c:v>332.4533924212792</c:v>
                </c:pt>
                <c:pt idx="27">
                  <c:v>366.51701150747067</c:v>
                </c:pt>
                <c:pt idx="28">
                  <c:v>402.2424822891744</c:v>
                </c:pt>
                <c:pt idx="29">
                  <c:v>439.6416039134283</c:v>
                </c:pt>
                <c:pt idx="30">
                  <c:v>478.72625930121467</c:v>
                </c:pt>
                <c:pt idx="31">
                  <c:v>519.50841574225433</c:v>
                </c:pt>
                <c:pt idx="32">
                  <c:v>562.00012549402527</c:v>
                </c:pt>
                <c:pt idx="33">
                  <c:v>606.21352638503322</c:v>
                </c:pt>
                <c:pt idx="34">
                  <c:v>652.16084242236775</c:v>
                </c:pt>
                <c:pt idx="35">
                  <c:v>699.85438440356756</c:v>
                </c:pt>
                <c:pt idx="36">
                  <c:v>749.30655053283408</c:v>
                </c:pt>
                <c:pt idx="37">
                  <c:v>800.52982704161877</c:v>
                </c:pt>
                <c:pt idx="38">
                  <c:v>853.5367888136152</c:v>
                </c:pt>
                <c:pt idx="39">
                  <c:v>908.34010001419301</c:v>
                </c:pt>
                <c:pt idx="40">
                  <c:v>964.95251472429482</c:v>
                </c:pt>
                <c:pt idx="41">
                  <c:v>1023.3868775788378</c:v>
                </c:pt>
                <c:pt idx="42">
                  <c:v>1083.6561244096483</c:v>
                </c:pt>
                <c:pt idx="43">
                  <c:v>1145.7732828929584</c:v>
                </c:pt>
                <c:pt idx="44">
                  <c:v>1209.7514732014988</c:v>
                </c:pt>
                <c:pt idx="45">
                  <c:v>1275.6039086612309</c:v>
                </c:pt>
                <c:pt idx="46">
                  <c:v>1343.3438964127272</c:v>
                </c:pt>
                <c:pt idx="47">
                  <c:v>1412.9848380772582</c:v>
                </c:pt>
                <c:pt idx="48">
                  <c:v>1484.5402304276085</c:v>
                </c:pt>
                <c:pt idx="49">
                  <c:v>1558.0236660636456</c:v>
                </c:pt>
                <c:pt idx="50">
                  <c:v>1633.4488340926982</c:v>
                </c:pt>
                <c:pt idx="51">
                  <c:v>1710.8295208147574</c:v>
                </c:pt>
                <c:pt idx="52">
                  <c:v>1790.1796104125442</c:v>
                </c:pt>
                <c:pt idx="53">
                  <c:v>1871.5130856464748</c:v>
                </c:pt>
                <c:pt idx="54">
                  <c:v>1954.8440285545657</c:v>
                </c:pt>
                <c:pt idx="55">
                  <c:v>2040.1866211573051</c:v>
                </c:pt>
                <c:pt idx="56">
                  <c:v>2127.5551461675241</c:v>
                </c:pt>
                <c:pt idx="57">
                  <c:v>2216.9639877053141</c:v>
                </c:pt>
                <c:pt idx="58">
                  <c:v>2308.4276320180234</c:v>
                </c:pt>
                <c:pt idx="59">
                  <c:v>2401.9606682053527</c:v>
                </c:pt>
              </c:numCache>
            </c:numRef>
          </c:val>
        </c:ser>
        <c:ser>
          <c:idx val="2"/>
          <c:order val="2"/>
          <c:tx>
            <c:strRef>
              <c:f>Plan1!$D$1</c:f>
              <c:strCache>
                <c:ptCount val="1"/>
                <c:pt idx="0">
                  <c:v>CDB</c:v>
                </c:pt>
              </c:strCache>
            </c:strRef>
          </c:tx>
          <c:marker>
            <c:symbol val="none"/>
          </c:marker>
          <c:cat>
            <c:numRef>
              <c:f>Plan1!$A$2:$A$61</c:f>
              <c:numCache>
                <c:formatCode>General</c:formatCode>
                <c:ptCount val="60"/>
              </c:numCache>
            </c:numRef>
          </c:cat>
          <c:val>
            <c:numRef>
              <c:f>Plan1!$D$2:$D$61</c:f>
              <c:numCache>
                <c:formatCode>0.00</c:formatCode>
                <c:ptCount val="60"/>
                <c:pt idx="0">
                  <c:v>1.4200000000000159</c:v>
                </c:pt>
                <c:pt idx="1">
                  <c:v>4.270082000000059</c:v>
                </c:pt>
                <c:pt idx="2">
                  <c:v>8.5603995822000343</c:v>
                </c:pt>
                <c:pt idx="3">
                  <c:v>14.301178419233793</c:v>
                </c:pt>
                <c:pt idx="4">
                  <c:v>21.50271678601041</c:v>
                </c:pt>
                <c:pt idx="5">
                  <c:v>30.175386075191</c:v>
                </c:pt>
                <c:pt idx="6">
                  <c:v>40.329631316325049</c:v>
                </c:pt>
                <c:pt idx="7">
                  <c:v>51.975971698671174</c:v>
                </c:pt>
                <c:pt idx="8">
                  <c:v>65.125001097731911</c:v>
                </c:pt>
                <c:pt idx="9">
                  <c:v>79.787388605525848</c:v>
                </c:pt>
                <c:pt idx="10">
                  <c:v>95.97387906462518</c:v>
                </c:pt>
                <c:pt idx="11">
                  <c:v>113.69529360598426</c:v>
                </c:pt>
                <c:pt idx="12">
                  <c:v>132.96253019058713</c:v>
                </c:pt>
                <c:pt idx="13">
                  <c:v>153.78656415494061</c:v>
                </c:pt>
                <c:pt idx="14">
                  <c:v>176.17844876044092</c:v>
                </c:pt>
                <c:pt idx="15">
                  <c:v>200.14931574664024</c:v>
                </c:pt>
                <c:pt idx="16">
                  <c:v>225.71037588844183</c:v>
                </c:pt>
                <c:pt idx="17">
                  <c:v>252.87291955725004</c:v>
                </c:pt>
                <c:pt idx="18">
                  <c:v>281.64831728610716</c:v>
                </c:pt>
                <c:pt idx="19">
                  <c:v>312.0480203388388</c:v>
                </c:pt>
                <c:pt idx="20">
                  <c:v>344.08356128324522</c:v>
                </c:pt>
                <c:pt idx="21">
                  <c:v>377.7665545683567</c:v>
                </c:pt>
                <c:pt idx="22">
                  <c:v>413.108697105793</c:v>
                </c:pt>
                <c:pt idx="23">
                  <c:v>450.12176885524514</c:v>
                </c:pt>
                <c:pt idx="24">
                  <c:v>488.81763341411806</c:v>
                </c:pt>
                <c:pt idx="25">
                  <c:v>529.20823861135887</c:v>
                </c:pt>
                <c:pt idx="26">
                  <c:v>571.30561710550046</c:v>
                </c:pt>
                <c:pt idx="27">
                  <c:v>615.1218869869499</c:v>
                </c:pt>
                <c:pt idx="28">
                  <c:v>660.66925238455769</c:v>
                </c:pt>
                <c:pt idx="29">
                  <c:v>707.96000407648899</c:v>
                </c:pt>
                <c:pt idx="30">
                  <c:v>757.00652010543308</c:v>
                </c:pt>
                <c:pt idx="31">
                  <c:v>807.82126639818216</c:v>
                </c:pt>
                <c:pt idx="32">
                  <c:v>860.41679738961011</c:v>
                </c:pt>
                <c:pt idx="33">
                  <c:v>914.80575665107699</c:v>
                </c:pt>
                <c:pt idx="34">
                  <c:v>971.00087752330091</c:v>
                </c:pt>
                <c:pt idx="35">
                  <c:v>1029.0149837537174</c:v>
                </c:pt>
                <c:pt idx="36">
                  <c:v>1088.8609901383697</c:v>
                </c:pt>
                <c:pt idx="37">
                  <c:v>1150.5519031683525</c:v>
                </c:pt>
                <c:pt idx="38">
                  <c:v>1214.1008216808495</c:v>
                </c:pt>
                <c:pt idx="39">
                  <c:v>1279.5209375147842</c:v>
                </c:pt>
                <c:pt idx="40">
                  <c:v>1346.8255361711399</c:v>
                </c:pt>
                <c:pt idx="41">
                  <c:v>1416.0279974779569</c:v>
                </c:pt>
                <c:pt idx="42">
                  <c:v>1487.1417962600517</c:v>
                </c:pt>
                <c:pt idx="43">
                  <c:v>1560.1805030134983</c:v>
                </c:pt>
                <c:pt idx="44">
                  <c:v>1635.1577845848951</c:v>
                </c:pt>
                <c:pt idx="45">
                  <c:v>1712.0874048554488</c:v>
                </c:pt>
                <c:pt idx="46">
                  <c:v>1790.9832254299236</c:v>
                </c:pt>
                <c:pt idx="47">
                  <c:v>1871.8592063304768</c:v>
                </c:pt>
                <c:pt idx="48">
                  <c:v>1954.7294066954237</c:v>
                </c:pt>
                <c:pt idx="49">
                  <c:v>2039.6079854829622</c:v>
                </c:pt>
                <c:pt idx="50">
                  <c:v>2126.5092021798919</c:v>
                </c:pt>
                <c:pt idx="51">
                  <c:v>2215.44741751537</c:v>
                </c:pt>
                <c:pt idx="52">
                  <c:v>2306.4370941797297</c:v>
                </c:pt>
                <c:pt idx="53">
                  <c:v>2399.4927975484079</c:v>
                </c:pt>
                <c:pt idx="54">
                  <c:v>2494.6291964110023</c:v>
                </c:pt>
                <c:pt idx="55">
                  <c:v>2591.8610637055226</c:v>
                </c:pt>
                <c:pt idx="56">
                  <c:v>2691.2032772578332</c:v>
                </c:pt>
                <c:pt idx="57">
                  <c:v>2792.6708205263658</c:v>
                </c:pt>
                <c:pt idx="58">
                  <c:v>2896.2787833521052</c:v>
                </c:pt>
                <c:pt idx="59">
                  <c:v>3002.0423627139062</c:v>
                </c:pt>
              </c:numCache>
            </c:numRef>
          </c:val>
        </c:ser>
        <c:marker val="1"/>
        <c:axId val="94088576"/>
        <c:axId val="94094464"/>
      </c:lineChart>
      <c:catAx>
        <c:axId val="94088576"/>
        <c:scaling>
          <c:orientation val="minMax"/>
        </c:scaling>
        <c:axPos val="b"/>
        <c:numFmt formatCode="General" sourceLinked="1"/>
        <c:tickLblPos val="nextTo"/>
        <c:crossAx val="94094464"/>
        <c:crosses val="autoZero"/>
        <c:auto val="1"/>
        <c:lblAlgn val="ctr"/>
        <c:lblOffset val="100"/>
      </c:catAx>
      <c:valAx>
        <c:axId val="94094464"/>
        <c:scaling>
          <c:orientation val="minMax"/>
        </c:scaling>
        <c:axPos val="l"/>
        <c:majorGridlines/>
        <c:numFmt formatCode="General" sourceLinked="1"/>
        <c:tickLblPos val="nextTo"/>
        <c:crossAx val="94088576"/>
        <c:crosses val="autoZero"/>
        <c:crossBetween val="between"/>
      </c:valAx>
    </c:plotArea>
    <c:legend>
      <c:legendPos val="r"/>
      <c:layout>
        <c:manualLayout>
          <c:xMode val="edge"/>
          <c:yMode val="edge"/>
          <c:x val="0.69114009730844383"/>
          <c:y val="0.69456634689769747"/>
          <c:w val="0.29626152123637406"/>
          <c:h val="0.30543365310230192"/>
        </c:manualLayout>
      </c:layout>
    </c:legend>
    <c:plotVisOnly val="1"/>
  </c:chart>
  <c:txPr>
    <a:bodyPr/>
    <a:lstStyle/>
    <a:p>
      <a:pPr>
        <a:defRPr sz="1800"/>
      </a:pPr>
      <a:endParaRPr lang="pt-BR"/>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E50BE01E-6F00-404B-92A0-21E6B2E0581C}" type="datetimeFigureOut">
              <a:rPr lang="pt-BR" smtClean="0"/>
              <a:pPr/>
              <a:t>20/11/2014</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B8B277DF-B6E2-4DEE-9D6B-00F86310947A}"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8B277DF-B6E2-4DEE-9D6B-00F86310947A}"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8B277DF-B6E2-4DEE-9D6B-00F86310947A}"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8B277DF-B6E2-4DEE-9D6B-00F86310947A}" type="slidenum">
              <a:rPr lang="pt-BR" smtClean="0"/>
              <a:pPr/>
              <a:t>‹nº›</a:t>
            </a:fld>
            <a:endParaRPr lang="pt-BR"/>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8B277DF-B6E2-4DEE-9D6B-00F86310947A}"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8B277DF-B6E2-4DEE-9D6B-00F86310947A}"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B8B277DF-B6E2-4DEE-9D6B-00F86310947A}"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B8B277DF-B6E2-4DEE-9D6B-00F86310947A}"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E50BE01E-6F00-404B-92A0-21E6B2E0581C}" type="datetimeFigureOut">
              <a:rPr lang="pt-BR" smtClean="0"/>
              <a:pPr/>
              <a:t>20/11/2014</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B8B277DF-B6E2-4DEE-9D6B-00F86310947A}"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E50BE01E-6F00-404B-92A0-21E6B2E0581C}" type="datetimeFigureOut">
              <a:rPr lang="pt-BR" smtClean="0"/>
              <a:pPr/>
              <a:t>20/11/2014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8B277DF-B6E2-4DEE-9D6B-00F86310947A}"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E50BE01E-6F00-404B-92A0-21E6B2E0581C}" type="datetimeFigureOut">
              <a:rPr lang="pt-BR" smtClean="0"/>
              <a:pPr/>
              <a:t>20/11/2014</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B8B277DF-B6E2-4DEE-9D6B-00F86310947A}"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0BE01E-6F00-404B-92A0-21E6B2E0581C}" type="datetimeFigureOut">
              <a:rPr lang="pt-BR" smtClean="0"/>
              <a:pPr/>
              <a:t>20/11/2014</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8B277DF-B6E2-4DEE-9D6B-00F86310947A}"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Espaço Reservado para Conteúdo 5" descr="Logo ITR.jpg"/>
          <p:cNvPicPr>
            <a:picLocks noGrp="1" noChangeAspect="1"/>
          </p:cNvPicPr>
          <p:nvPr>
            <p:ph idx="1"/>
          </p:nvPr>
        </p:nvPicPr>
        <p:blipFill>
          <a:blip r:embed="rId2"/>
          <a:stretch>
            <a:fillRect/>
          </a:stretch>
        </p:blipFill>
        <p:spPr>
          <a:xfrm>
            <a:off x="714348" y="1"/>
            <a:ext cx="1635748" cy="1643050"/>
          </a:xfrm>
        </p:spPr>
      </p:pic>
      <p:sp>
        <p:nvSpPr>
          <p:cNvPr id="4" name="Título 3"/>
          <p:cNvSpPr>
            <a:spLocks noGrp="1"/>
          </p:cNvSpPr>
          <p:nvPr>
            <p:ph type="title"/>
          </p:nvPr>
        </p:nvSpPr>
        <p:spPr>
          <a:xfrm>
            <a:off x="457200" y="1928802"/>
            <a:ext cx="8229600" cy="3786214"/>
          </a:xfrm>
        </p:spPr>
        <p:txBody>
          <a:bodyPr>
            <a:normAutofit/>
          </a:bodyPr>
          <a:lstStyle/>
          <a:p>
            <a:pPr algn="ctr"/>
            <a:r>
              <a:rPr lang="pt-BR" sz="2400" dirty="0" smtClean="0"/>
              <a:t>Curso de Extensão</a:t>
            </a:r>
            <a:br>
              <a:rPr lang="pt-BR" sz="2400" dirty="0" smtClean="0"/>
            </a:br>
            <a:r>
              <a:rPr lang="pt-BR" sz="4000" dirty="0" smtClean="0"/>
              <a:t>Orçamento pessoal,</a:t>
            </a:r>
            <a:br>
              <a:rPr lang="pt-BR" sz="4000" dirty="0" smtClean="0"/>
            </a:br>
            <a:r>
              <a:rPr lang="pt-BR" sz="4000" dirty="0" smtClean="0"/>
              <a:t>Mercado e </a:t>
            </a:r>
            <a:br>
              <a:rPr lang="pt-BR" sz="4000" dirty="0" smtClean="0"/>
            </a:br>
            <a:r>
              <a:rPr lang="pt-BR" sz="4000" dirty="0" smtClean="0"/>
              <a:t>Bolsa de Valores</a:t>
            </a:r>
            <a:br>
              <a:rPr lang="pt-BR" sz="4000" dirty="0" smtClean="0"/>
            </a:br>
            <a:r>
              <a:rPr lang="pt-BR" sz="1800" dirty="0" smtClean="0"/>
              <a:t/>
            </a:r>
            <a:br>
              <a:rPr lang="pt-BR" sz="1800" dirty="0" smtClean="0"/>
            </a:br>
            <a:r>
              <a:rPr lang="pt-BR" sz="1800" dirty="0" smtClean="0"/>
              <a:t/>
            </a:r>
            <a:br>
              <a:rPr lang="pt-BR" sz="1800" dirty="0" smtClean="0"/>
            </a:br>
            <a:r>
              <a:rPr lang="pt-BR" sz="1800" dirty="0" smtClean="0"/>
              <a:t/>
            </a:r>
            <a:br>
              <a:rPr lang="pt-BR" sz="1800" dirty="0" smtClean="0"/>
            </a:br>
            <a:r>
              <a:rPr lang="pt-BR" sz="1800" dirty="0" smtClean="0"/>
              <a:t>Aula 1</a:t>
            </a:r>
            <a:r>
              <a:rPr lang="pt-BR" sz="4000" dirty="0" smtClean="0"/>
              <a:t/>
            </a:r>
            <a:br>
              <a:rPr lang="pt-BR" sz="4000" dirty="0" smtClean="0"/>
            </a:br>
            <a:endParaRPr lang="pt-B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u="sng" dirty="0" smtClean="0"/>
              <a:t>2 – Credito com Bom Senso</a:t>
            </a:r>
          </a:p>
          <a:p>
            <a:r>
              <a:rPr lang="pt-BR" dirty="0" smtClean="0"/>
              <a:t>O crédito deve ser utilizado somente para bens de capital (que gerem mais renda) o uso em bens de consumo só aumenta as despesas.</a:t>
            </a:r>
            <a:endParaRPr lang="pt-BR" dirty="0"/>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pic>
        <p:nvPicPr>
          <p:cNvPr id="4" name="Imagem 3" descr="Pai Rico Pai Pobre.jpg"/>
          <p:cNvPicPr>
            <a:picLocks noChangeAspect="1"/>
          </p:cNvPicPr>
          <p:nvPr/>
        </p:nvPicPr>
        <p:blipFill>
          <a:blip r:embed="rId2"/>
          <a:stretch>
            <a:fillRect/>
          </a:stretch>
        </p:blipFill>
        <p:spPr>
          <a:xfrm>
            <a:off x="6786578" y="3776840"/>
            <a:ext cx="2082023" cy="28668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Hot rod.jpg"/>
          <p:cNvPicPr>
            <a:picLocks noGrp="1" noChangeAspect="1"/>
          </p:cNvPicPr>
          <p:nvPr>
            <p:ph idx="1"/>
          </p:nvPr>
        </p:nvPicPr>
        <p:blipFill>
          <a:blip r:embed="rId2" cstate="print"/>
          <a:stretch>
            <a:fillRect/>
          </a:stretch>
        </p:blipFill>
        <p:spPr>
          <a:xfrm>
            <a:off x="928662" y="1714488"/>
            <a:ext cx="2978152" cy="2233614"/>
          </a:xfrm>
        </p:spPr>
      </p:pic>
      <p:sp>
        <p:nvSpPr>
          <p:cNvPr id="3" name="Título 2"/>
          <p:cNvSpPr>
            <a:spLocks noGrp="1"/>
          </p:cNvSpPr>
          <p:nvPr>
            <p:ph type="title"/>
          </p:nvPr>
        </p:nvSpPr>
        <p:spPr/>
        <p:txBody>
          <a:bodyPr/>
          <a:lstStyle/>
          <a:p>
            <a:pPr algn="ctr"/>
            <a:r>
              <a:rPr lang="pt-BR" dirty="0" smtClean="0"/>
              <a:t>Método Pai Rico Pai Pobre</a:t>
            </a:r>
            <a:endParaRPr lang="pt-BR" dirty="0"/>
          </a:p>
        </p:txBody>
      </p:sp>
      <p:sp>
        <p:nvSpPr>
          <p:cNvPr id="8" name="CaixaDeTexto 7"/>
          <p:cNvSpPr txBox="1"/>
          <p:nvPr/>
        </p:nvSpPr>
        <p:spPr>
          <a:xfrm>
            <a:off x="714348" y="4286256"/>
            <a:ext cx="3286148" cy="1754326"/>
          </a:xfrm>
          <a:prstGeom prst="rect">
            <a:avLst/>
          </a:prstGeom>
          <a:noFill/>
        </p:spPr>
        <p:txBody>
          <a:bodyPr wrap="square" rtlCol="0">
            <a:spAutoFit/>
          </a:bodyPr>
          <a:lstStyle/>
          <a:p>
            <a:r>
              <a:rPr lang="pt-BR" u="sng" dirty="0" err="1" smtClean="0"/>
              <a:t>Finaciamento</a:t>
            </a:r>
            <a:r>
              <a:rPr lang="pt-BR" u="sng" dirty="0" smtClean="0"/>
              <a:t> de carro</a:t>
            </a:r>
            <a:r>
              <a:rPr lang="pt-BR" dirty="0" smtClean="0"/>
              <a:t>:</a:t>
            </a:r>
          </a:p>
          <a:p>
            <a:r>
              <a:rPr lang="pt-BR" dirty="0" smtClean="0"/>
              <a:t>R$ 15.000,00 em 36 meses</a:t>
            </a:r>
          </a:p>
          <a:p>
            <a:r>
              <a:rPr lang="pt-BR" dirty="0" smtClean="0"/>
              <a:t>Taxa de juros de 1,5% </a:t>
            </a:r>
            <a:r>
              <a:rPr lang="pt-BR" dirty="0" err="1" smtClean="0"/>
              <a:t>a.m.</a:t>
            </a:r>
            <a:endParaRPr lang="pt-BR" dirty="0" smtClean="0"/>
          </a:p>
          <a:p>
            <a:endParaRPr lang="pt-BR" dirty="0"/>
          </a:p>
          <a:p>
            <a:r>
              <a:rPr lang="pt-BR" dirty="0" smtClean="0"/>
              <a:t>Valor pago: R$ 19.522,30</a:t>
            </a:r>
          </a:p>
          <a:p>
            <a:endParaRPr lang="pt-BR" dirty="0"/>
          </a:p>
        </p:txBody>
      </p:sp>
      <p:sp>
        <p:nvSpPr>
          <p:cNvPr id="10" name="CaixaDeTexto 9"/>
          <p:cNvSpPr txBox="1"/>
          <p:nvPr/>
        </p:nvSpPr>
        <p:spPr>
          <a:xfrm>
            <a:off x="4286248" y="1785926"/>
            <a:ext cx="4857752" cy="2677656"/>
          </a:xfrm>
          <a:prstGeom prst="rect">
            <a:avLst/>
          </a:prstGeom>
          <a:noFill/>
        </p:spPr>
        <p:txBody>
          <a:bodyPr wrap="square" rtlCol="0">
            <a:spAutoFit/>
          </a:bodyPr>
          <a:lstStyle/>
          <a:p>
            <a:r>
              <a:rPr lang="pt-BR" dirty="0" smtClean="0"/>
              <a:t>Após três anos o carro valerá aproximadamente:</a:t>
            </a:r>
          </a:p>
          <a:p>
            <a:r>
              <a:rPr lang="pt-BR" dirty="0" smtClean="0"/>
              <a:t>R$ 9.500,00</a:t>
            </a:r>
          </a:p>
          <a:p>
            <a:endParaRPr lang="pt-BR" dirty="0"/>
          </a:p>
          <a:p>
            <a:r>
              <a:rPr lang="pt-BR" sz="4800" dirty="0" smtClean="0"/>
              <a:t>A perda foi de</a:t>
            </a:r>
          </a:p>
          <a:p>
            <a:r>
              <a:rPr lang="pt-BR" sz="4800" dirty="0" smtClean="0"/>
              <a:t> R$ 10.000</a:t>
            </a:r>
            <a:endParaRPr lang="pt-BR"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fade">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animEffect transition="in" filter="fade">
                                      <p:cBhvr>
                                        <p:cTn id="37" dur="500"/>
                                        <p:tgtEl>
                                          <p:spTgt spid="10">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xEl>
                                              <p:pRg st="3" end="3"/>
                                            </p:txEl>
                                          </p:spTgt>
                                        </p:tgtEl>
                                        <p:attrNameLst>
                                          <p:attrName>style.visibility</p:attrName>
                                        </p:attrNameLst>
                                      </p:cBhvr>
                                      <p:to>
                                        <p:strVal val="visible"/>
                                      </p:to>
                                    </p:set>
                                    <p:animEffect transition="in" filter="fade">
                                      <p:cBhvr>
                                        <p:cTn id="42" dur="500"/>
                                        <p:tgtEl>
                                          <p:spTgt spid="10">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xEl>
                                              <p:pRg st="4" end="4"/>
                                            </p:txEl>
                                          </p:spTgt>
                                        </p:tgtEl>
                                        <p:attrNameLst>
                                          <p:attrName>style.visibility</p:attrName>
                                        </p:attrNameLst>
                                      </p:cBhvr>
                                      <p:to>
                                        <p:strVal val="visible"/>
                                      </p:to>
                                    </p:set>
                                    <p:animEffect transition="in" filter="fade">
                                      <p:cBhvr>
                                        <p:cTn id="4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smtClean="0"/>
              <a:t>Método Pai Rico Pai Pobre</a:t>
            </a:r>
            <a:endParaRPr lang="pt-BR" dirty="0"/>
          </a:p>
        </p:txBody>
      </p:sp>
      <p:pic>
        <p:nvPicPr>
          <p:cNvPr id="6" name="Imagem 5" descr="Compra da casa.jpg"/>
          <p:cNvPicPr>
            <a:picLocks noChangeAspect="1"/>
          </p:cNvPicPr>
          <p:nvPr/>
        </p:nvPicPr>
        <p:blipFill>
          <a:blip r:embed="rId2"/>
          <a:stretch>
            <a:fillRect/>
          </a:stretch>
        </p:blipFill>
        <p:spPr>
          <a:xfrm>
            <a:off x="785786" y="1643050"/>
            <a:ext cx="2790825" cy="1638300"/>
          </a:xfrm>
          <a:prstGeom prst="rect">
            <a:avLst/>
          </a:prstGeom>
        </p:spPr>
      </p:pic>
      <p:sp>
        <p:nvSpPr>
          <p:cNvPr id="9" name="CaixaDeTexto 8"/>
          <p:cNvSpPr txBox="1"/>
          <p:nvPr/>
        </p:nvSpPr>
        <p:spPr>
          <a:xfrm>
            <a:off x="714348" y="3571876"/>
            <a:ext cx="3571900" cy="2031325"/>
          </a:xfrm>
          <a:prstGeom prst="rect">
            <a:avLst/>
          </a:prstGeom>
          <a:noFill/>
        </p:spPr>
        <p:txBody>
          <a:bodyPr wrap="square" rtlCol="0">
            <a:spAutoFit/>
          </a:bodyPr>
          <a:lstStyle/>
          <a:p>
            <a:r>
              <a:rPr lang="pt-BR" u="sng" dirty="0" err="1" smtClean="0"/>
              <a:t>Finaciamento</a:t>
            </a:r>
            <a:r>
              <a:rPr lang="pt-BR" u="sng" dirty="0" smtClean="0"/>
              <a:t> de casa:</a:t>
            </a:r>
          </a:p>
          <a:p>
            <a:r>
              <a:rPr lang="pt-BR" dirty="0" smtClean="0"/>
              <a:t>R$ 200.000,00 em 240 meses</a:t>
            </a:r>
          </a:p>
          <a:p>
            <a:r>
              <a:rPr lang="pt-BR" dirty="0" smtClean="0"/>
              <a:t>Taxa de juros de 0,72% </a:t>
            </a:r>
            <a:r>
              <a:rPr lang="pt-BR" dirty="0" err="1" smtClean="0"/>
              <a:t>a.m.</a:t>
            </a:r>
            <a:endParaRPr lang="pt-BR" dirty="0" smtClean="0"/>
          </a:p>
          <a:p>
            <a:endParaRPr lang="pt-BR" dirty="0"/>
          </a:p>
          <a:p>
            <a:r>
              <a:rPr lang="pt-BR" dirty="0" smtClean="0"/>
              <a:t>Valor pago: R$ 373.520,00</a:t>
            </a:r>
          </a:p>
          <a:p>
            <a:r>
              <a:rPr lang="pt-BR" dirty="0" smtClean="0"/>
              <a:t>*sem contar taxas e TR</a:t>
            </a:r>
          </a:p>
          <a:p>
            <a:endParaRPr lang="pt-BR" dirty="0"/>
          </a:p>
        </p:txBody>
      </p:sp>
      <p:sp>
        <p:nvSpPr>
          <p:cNvPr id="10" name="Espaço Reservado para Conteúdo 9"/>
          <p:cNvSpPr>
            <a:spLocks noGrp="1"/>
          </p:cNvSpPr>
          <p:nvPr>
            <p:ph idx="1"/>
          </p:nvPr>
        </p:nvSpPr>
        <p:spPr>
          <a:xfrm flipH="1">
            <a:off x="411481" y="1481329"/>
            <a:ext cx="45719" cy="161722"/>
          </a:xfrm>
        </p:spPr>
        <p:txBody>
          <a:bodyPr>
            <a:normAutofit fontScale="25000" lnSpcReduction="20000"/>
          </a:bodyPr>
          <a:lstStyle/>
          <a:p>
            <a:endParaRPr lang="pt-BR" dirty="0"/>
          </a:p>
        </p:txBody>
      </p:sp>
      <p:sp>
        <p:nvSpPr>
          <p:cNvPr id="11" name="CaixaDeTexto 10"/>
          <p:cNvSpPr txBox="1"/>
          <p:nvPr/>
        </p:nvSpPr>
        <p:spPr>
          <a:xfrm>
            <a:off x="4357686" y="1785926"/>
            <a:ext cx="4500594" cy="3323987"/>
          </a:xfrm>
          <a:prstGeom prst="rect">
            <a:avLst/>
          </a:prstGeom>
          <a:noFill/>
        </p:spPr>
        <p:txBody>
          <a:bodyPr wrap="square" rtlCol="0">
            <a:spAutoFit/>
          </a:bodyPr>
          <a:lstStyle/>
          <a:p>
            <a:r>
              <a:rPr lang="pt-BR" u="sng" dirty="0" smtClean="0"/>
              <a:t>Cenário 1:</a:t>
            </a:r>
          </a:p>
          <a:p>
            <a:r>
              <a:rPr lang="pt-BR" dirty="0" smtClean="0"/>
              <a:t>Neste cenário houve uma perda de </a:t>
            </a:r>
          </a:p>
          <a:p>
            <a:r>
              <a:rPr lang="pt-BR" sz="2400" b="1" dirty="0" smtClean="0"/>
              <a:t>R$ 173.520,00</a:t>
            </a:r>
          </a:p>
          <a:p>
            <a:endParaRPr lang="pt-BR" dirty="0"/>
          </a:p>
          <a:p>
            <a:r>
              <a:rPr lang="pt-BR" dirty="0" smtClean="0"/>
              <a:t>Em compensação se economizar R$ 1000,00 por mês e o colocar na poupança.</a:t>
            </a:r>
          </a:p>
          <a:p>
            <a:r>
              <a:rPr lang="pt-BR" dirty="0" smtClean="0"/>
              <a:t>Poderá  comprar a mesma casa em </a:t>
            </a:r>
          </a:p>
          <a:p>
            <a:r>
              <a:rPr lang="pt-BR" sz="2400" dirty="0" smtClean="0"/>
              <a:t>140 meses </a:t>
            </a:r>
            <a:r>
              <a:rPr lang="pt-BR" dirty="0" smtClean="0"/>
              <a:t>ao invés de 240 meses</a:t>
            </a:r>
            <a:endParaRPr lang="pt-BR" sz="2400" dirty="0" smtClean="0"/>
          </a:p>
          <a:p>
            <a:endParaRPr lang="pt-BR" dirty="0" smtClean="0"/>
          </a:p>
          <a:p>
            <a:endParaRPr lang="pt-BR"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fad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wipe(down)">
                                      <p:cBhvr>
                                        <p:cTn id="37" dur="5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xEl>
                                              <p:pRg st="1" end="1"/>
                                            </p:txEl>
                                          </p:spTgt>
                                        </p:tgtEl>
                                        <p:attrNameLst>
                                          <p:attrName>style.visibility</p:attrName>
                                        </p:attrNameLst>
                                      </p:cBhvr>
                                      <p:to>
                                        <p:strVal val="visible"/>
                                      </p:to>
                                    </p:set>
                                    <p:animEffect transition="in" filter="wipe(down)">
                                      <p:cBhvr>
                                        <p:cTn id="42" dur="500"/>
                                        <p:tgtEl>
                                          <p:spTgt spid="11">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animEffect transition="in" filter="wipe(down)">
                                      <p:cBhvr>
                                        <p:cTn id="47" dur="500"/>
                                        <p:tgtEl>
                                          <p:spTgt spid="11">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txEl>
                                              <p:pRg st="4" end="4"/>
                                            </p:txEl>
                                          </p:spTgt>
                                        </p:tgtEl>
                                        <p:attrNameLst>
                                          <p:attrName>style.visibility</p:attrName>
                                        </p:attrNameLst>
                                      </p:cBhvr>
                                      <p:to>
                                        <p:strVal val="visible"/>
                                      </p:to>
                                    </p:set>
                                    <p:animEffect transition="in" filter="wipe(down)">
                                      <p:cBhvr>
                                        <p:cTn id="52" dur="500"/>
                                        <p:tgtEl>
                                          <p:spTgt spid="11">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1">
                                            <p:txEl>
                                              <p:pRg st="5" end="5"/>
                                            </p:txEl>
                                          </p:spTgt>
                                        </p:tgtEl>
                                        <p:attrNameLst>
                                          <p:attrName>style.visibility</p:attrName>
                                        </p:attrNameLst>
                                      </p:cBhvr>
                                      <p:to>
                                        <p:strVal val="visible"/>
                                      </p:to>
                                    </p:set>
                                    <p:animEffect transition="in" filter="wipe(down)">
                                      <p:cBhvr>
                                        <p:cTn id="57" dur="500"/>
                                        <p:tgtEl>
                                          <p:spTgt spid="11">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1">
                                            <p:txEl>
                                              <p:pRg st="6" end="6"/>
                                            </p:txEl>
                                          </p:spTgt>
                                        </p:tgtEl>
                                        <p:attrNameLst>
                                          <p:attrName>style.visibility</p:attrName>
                                        </p:attrNameLst>
                                      </p:cBhvr>
                                      <p:to>
                                        <p:strVal val="visible"/>
                                      </p:to>
                                    </p:set>
                                    <p:animEffect transition="in" filter="wipe(down)">
                                      <p:cBhvr>
                                        <p:cTn id="62"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smtClean="0"/>
              <a:t>Método Pai Rico Pai Pobre</a:t>
            </a:r>
            <a:endParaRPr lang="pt-BR" dirty="0"/>
          </a:p>
        </p:txBody>
      </p:sp>
      <p:pic>
        <p:nvPicPr>
          <p:cNvPr id="6" name="Imagem 5" descr="Compra da casa.jpg"/>
          <p:cNvPicPr>
            <a:picLocks noChangeAspect="1"/>
          </p:cNvPicPr>
          <p:nvPr/>
        </p:nvPicPr>
        <p:blipFill>
          <a:blip r:embed="rId2"/>
          <a:stretch>
            <a:fillRect/>
          </a:stretch>
        </p:blipFill>
        <p:spPr>
          <a:xfrm>
            <a:off x="5929322" y="5072074"/>
            <a:ext cx="2790825" cy="1638300"/>
          </a:xfrm>
          <a:prstGeom prst="rect">
            <a:avLst/>
          </a:prstGeom>
        </p:spPr>
      </p:pic>
      <p:sp>
        <p:nvSpPr>
          <p:cNvPr id="10" name="Espaço Reservado para Conteúdo 9"/>
          <p:cNvSpPr>
            <a:spLocks noGrp="1"/>
          </p:cNvSpPr>
          <p:nvPr>
            <p:ph idx="1"/>
          </p:nvPr>
        </p:nvSpPr>
        <p:spPr>
          <a:xfrm flipH="1">
            <a:off x="411481" y="1481329"/>
            <a:ext cx="45719" cy="161722"/>
          </a:xfrm>
        </p:spPr>
        <p:txBody>
          <a:bodyPr>
            <a:normAutofit fontScale="25000" lnSpcReduction="20000"/>
          </a:bodyPr>
          <a:lstStyle/>
          <a:p>
            <a:endParaRPr lang="pt-BR" dirty="0"/>
          </a:p>
        </p:txBody>
      </p:sp>
      <p:sp>
        <p:nvSpPr>
          <p:cNvPr id="7" name="CaixaDeTexto 6"/>
          <p:cNvSpPr txBox="1"/>
          <p:nvPr/>
        </p:nvSpPr>
        <p:spPr>
          <a:xfrm>
            <a:off x="428596" y="1357298"/>
            <a:ext cx="8215370" cy="3293209"/>
          </a:xfrm>
          <a:prstGeom prst="rect">
            <a:avLst/>
          </a:prstGeom>
          <a:noFill/>
        </p:spPr>
        <p:txBody>
          <a:bodyPr wrap="square" rtlCol="0">
            <a:spAutoFit/>
          </a:bodyPr>
          <a:lstStyle/>
          <a:p>
            <a:r>
              <a:rPr lang="pt-BR" u="sng" dirty="0" smtClean="0"/>
              <a:t>Cenário 2</a:t>
            </a:r>
          </a:p>
          <a:p>
            <a:r>
              <a:rPr lang="pt-BR" dirty="0" smtClean="0"/>
              <a:t>Além da perda mostrada no cenário anterior.</a:t>
            </a:r>
          </a:p>
          <a:p>
            <a:r>
              <a:rPr lang="pt-BR" dirty="0" smtClean="0"/>
              <a:t>O aluguel mensal de um imóvel no Brasil está em torno de 0,3% do seu valor.</a:t>
            </a:r>
          </a:p>
          <a:p>
            <a:r>
              <a:rPr lang="pt-BR" dirty="0" smtClean="0"/>
              <a:t>O rendimento mensal da poupança está em 0,5%.</a:t>
            </a:r>
          </a:p>
          <a:p>
            <a:r>
              <a:rPr lang="pt-BR" dirty="0" smtClean="0"/>
              <a:t>Então o mesmo valor guardado em um banco deixará ainda um saldo positivo.</a:t>
            </a:r>
          </a:p>
          <a:p>
            <a:endParaRPr lang="pt-BR" dirty="0"/>
          </a:p>
          <a:p>
            <a:r>
              <a:rPr lang="pt-BR" dirty="0" smtClean="0"/>
              <a:t>Digamos ainda que alugando-se um imóvel você tenha que mudar uma vez a cada 3 anos, com um custo de mudança de R$ 1.000,00.</a:t>
            </a:r>
          </a:p>
          <a:p>
            <a:r>
              <a:rPr lang="pt-BR" sz="2800" dirty="0" smtClean="0"/>
              <a:t>O saldo da poupança será de R$ 14.900,00</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2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20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20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2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u="sng" dirty="0" smtClean="0"/>
              <a:t>3 – Faça o dinheiro trabalhar para você</a:t>
            </a:r>
          </a:p>
          <a:p>
            <a:r>
              <a:rPr lang="pt-BR" dirty="0" smtClean="0"/>
              <a:t>Seus investimentos trazem novas rendas e surgirão oportunidades para aumentar seu capital. Aproveite-as!</a:t>
            </a:r>
          </a:p>
          <a:p>
            <a:r>
              <a:rPr lang="pt-BR" dirty="0" smtClean="0"/>
              <a:t>Estudar o que comprar e como comprar faz a diferença.</a:t>
            </a:r>
          </a:p>
          <a:p>
            <a:r>
              <a:rPr lang="pt-BR" dirty="0" smtClean="0"/>
              <a:t>Venda o desnecessário.</a:t>
            </a:r>
            <a:endParaRPr lang="pt-BR" dirty="0"/>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pic>
        <p:nvPicPr>
          <p:cNvPr id="4" name="Imagem 3" descr="Pai Rico Pai Pobre.jpg"/>
          <p:cNvPicPr>
            <a:picLocks noChangeAspect="1"/>
          </p:cNvPicPr>
          <p:nvPr/>
        </p:nvPicPr>
        <p:blipFill>
          <a:blip r:embed="rId2"/>
          <a:stretch>
            <a:fillRect/>
          </a:stretch>
        </p:blipFill>
        <p:spPr>
          <a:xfrm>
            <a:off x="6786578" y="3776840"/>
            <a:ext cx="2082023" cy="28668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Pai Rico Pai Pobre.jpg"/>
          <p:cNvPicPr>
            <a:picLocks noChangeAspect="1"/>
          </p:cNvPicPr>
          <p:nvPr/>
        </p:nvPicPr>
        <p:blipFill>
          <a:blip r:embed="rId2">
            <a:lum bright="43000"/>
          </a:blip>
          <a:stretch>
            <a:fillRect/>
          </a:stretch>
        </p:blipFill>
        <p:spPr>
          <a:xfrm>
            <a:off x="6786578" y="3776840"/>
            <a:ext cx="2082023" cy="2866870"/>
          </a:xfrm>
          <a:prstGeom prst="rect">
            <a:avLst/>
          </a:prstGeom>
        </p:spPr>
      </p:pic>
      <p:sp>
        <p:nvSpPr>
          <p:cNvPr id="2" name="Espaço Reservado para Conteúdo 1"/>
          <p:cNvSpPr>
            <a:spLocks noGrp="1"/>
          </p:cNvSpPr>
          <p:nvPr>
            <p:ph idx="1"/>
          </p:nvPr>
        </p:nvSpPr>
        <p:spPr/>
        <p:txBody>
          <a:bodyPr>
            <a:normAutofit lnSpcReduction="10000"/>
          </a:bodyPr>
          <a:lstStyle/>
          <a:p>
            <a:r>
              <a:rPr lang="pt-BR" u="sng" dirty="0" smtClean="0"/>
              <a:t>4 – Crie uma aposentadoria</a:t>
            </a:r>
          </a:p>
          <a:p>
            <a:pPr lvl="0"/>
            <a:r>
              <a:rPr lang="pt-BR" dirty="0" smtClean="0"/>
              <a:t>– A expectativa de vida no Brasil é de 73,62 anos, a aposentadoria na legislação brasileira sugere que os homens se aposentem aos 65 anos e as mulheres aos 60 anos, quando então passarão a receber pelo INSS.</a:t>
            </a:r>
          </a:p>
          <a:p>
            <a:pPr lvl="0"/>
            <a:r>
              <a:rPr lang="pt-BR" dirty="0" smtClean="0"/>
              <a:t> Há a tendência dos governos cada vez aumentarem mais esses prazos e diminuírem os rendimentos. Com seus investimentos você pode se aposentar antes e com rendas superiores.</a:t>
            </a:r>
            <a:endParaRPr lang="pt-BR" dirty="0"/>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Pai Rico Pai Pobre.jpg"/>
          <p:cNvPicPr>
            <a:picLocks noChangeAspect="1"/>
          </p:cNvPicPr>
          <p:nvPr/>
        </p:nvPicPr>
        <p:blipFill>
          <a:blip r:embed="rId2">
            <a:lum bright="43000"/>
          </a:blip>
          <a:stretch>
            <a:fillRect/>
          </a:stretch>
        </p:blipFill>
        <p:spPr>
          <a:xfrm>
            <a:off x="6786578" y="3776840"/>
            <a:ext cx="2082023" cy="2866870"/>
          </a:xfrm>
          <a:prstGeom prst="rect">
            <a:avLst/>
          </a:prstGeom>
        </p:spPr>
      </p:pic>
      <p:graphicFrame>
        <p:nvGraphicFramePr>
          <p:cNvPr id="5" name="Gráfico 4"/>
          <p:cNvGraphicFramePr/>
          <p:nvPr/>
        </p:nvGraphicFramePr>
        <p:xfrm>
          <a:off x="2571736" y="4286256"/>
          <a:ext cx="3429024" cy="2143140"/>
        </p:xfrm>
        <a:graphic>
          <a:graphicData uri="http://schemas.openxmlformats.org/drawingml/2006/chart">
            <c:chart xmlns:c="http://schemas.openxmlformats.org/drawingml/2006/chart" xmlns:r="http://schemas.openxmlformats.org/officeDocument/2006/relationships" r:id="rId3"/>
          </a:graphicData>
        </a:graphic>
      </p:graphicFrame>
      <p:sp>
        <p:nvSpPr>
          <p:cNvPr id="2" name="Espaço Reservado para Conteúdo 1"/>
          <p:cNvSpPr>
            <a:spLocks noGrp="1"/>
          </p:cNvSpPr>
          <p:nvPr>
            <p:ph idx="1"/>
          </p:nvPr>
        </p:nvSpPr>
        <p:spPr>
          <a:xfrm>
            <a:off x="457200" y="1481328"/>
            <a:ext cx="5472122" cy="4525963"/>
          </a:xfrm>
        </p:spPr>
        <p:txBody>
          <a:bodyPr>
            <a:normAutofit/>
          </a:bodyPr>
          <a:lstStyle/>
          <a:p>
            <a:r>
              <a:rPr lang="pt-BR" u="sng" dirty="0" smtClean="0"/>
              <a:t>4 – Crie uma aposentadoria</a:t>
            </a:r>
          </a:p>
          <a:p>
            <a:r>
              <a:rPr lang="pt-BR" dirty="0" smtClean="0"/>
              <a:t>Recomenda-se para quem tem entre 25 e 40 anos economizar de acordo com a formula:</a:t>
            </a:r>
          </a:p>
          <a:p>
            <a:r>
              <a:rPr lang="pt-BR" dirty="0" smtClean="0"/>
              <a:t>Economia(%) = Idade - 15</a:t>
            </a:r>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Pai Rico Pai Pobre.jpg"/>
          <p:cNvPicPr>
            <a:picLocks noChangeAspect="1"/>
          </p:cNvPicPr>
          <p:nvPr/>
        </p:nvPicPr>
        <p:blipFill>
          <a:blip r:embed="rId2">
            <a:lum bright="43000"/>
          </a:blip>
          <a:stretch>
            <a:fillRect/>
          </a:stretch>
        </p:blipFill>
        <p:spPr>
          <a:xfrm>
            <a:off x="6786578" y="3776840"/>
            <a:ext cx="2082023" cy="2866870"/>
          </a:xfrm>
          <a:prstGeom prst="rect">
            <a:avLst/>
          </a:prstGeom>
        </p:spPr>
      </p:pic>
      <p:graphicFrame>
        <p:nvGraphicFramePr>
          <p:cNvPr id="5" name="Gráfico 4"/>
          <p:cNvGraphicFramePr/>
          <p:nvPr/>
        </p:nvGraphicFramePr>
        <p:xfrm>
          <a:off x="2428860" y="4286256"/>
          <a:ext cx="3429024" cy="2143140"/>
        </p:xfrm>
        <a:graphic>
          <a:graphicData uri="http://schemas.openxmlformats.org/drawingml/2006/chart">
            <c:chart xmlns:c="http://schemas.openxmlformats.org/drawingml/2006/chart" xmlns:r="http://schemas.openxmlformats.org/officeDocument/2006/relationships" r:id="rId3"/>
          </a:graphicData>
        </a:graphic>
      </p:graphicFrame>
      <p:sp>
        <p:nvSpPr>
          <p:cNvPr id="2" name="Espaço Reservado para Conteúdo 1"/>
          <p:cNvSpPr>
            <a:spLocks noGrp="1"/>
          </p:cNvSpPr>
          <p:nvPr>
            <p:ph idx="1"/>
          </p:nvPr>
        </p:nvSpPr>
        <p:spPr>
          <a:xfrm>
            <a:off x="457200" y="1481328"/>
            <a:ext cx="5472122" cy="4525963"/>
          </a:xfrm>
        </p:spPr>
        <p:txBody>
          <a:bodyPr>
            <a:normAutofit/>
          </a:bodyPr>
          <a:lstStyle/>
          <a:p>
            <a:r>
              <a:rPr lang="pt-BR" u="sng" dirty="0" smtClean="0"/>
              <a:t>4 – Crie uma aposentadoria</a:t>
            </a:r>
          </a:p>
          <a:p>
            <a:r>
              <a:rPr lang="pt-BR" dirty="0" smtClean="0"/>
              <a:t>Recomenda-se para quem tem entre 40 e 50 anos economizar de acordo com a formula:</a:t>
            </a:r>
          </a:p>
          <a:p>
            <a:r>
              <a:rPr lang="pt-BR" dirty="0" smtClean="0"/>
              <a:t>Economia(%) = Idade - 10</a:t>
            </a:r>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Pai Rico Pai Pobre.jpg"/>
          <p:cNvPicPr>
            <a:picLocks noChangeAspect="1"/>
          </p:cNvPicPr>
          <p:nvPr/>
        </p:nvPicPr>
        <p:blipFill>
          <a:blip r:embed="rId2">
            <a:lum bright="43000"/>
          </a:blip>
          <a:stretch>
            <a:fillRect/>
          </a:stretch>
        </p:blipFill>
        <p:spPr>
          <a:xfrm>
            <a:off x="6786578" y="3776840"/>
            <a:ext cx="2082023" cy="2866870"/>
          </a:xfrm>
          <a:prstGeom prst="rect">
            <a:avLst/>
          </a:prstGeom>
        </p:spPr>
      </p:pic>
      <p:graphicFrame>
        <p:nvGraphicFramePr>
          <p:cNvPr id="5" name="Gráfico 4"/>
          <p:cNvGraphicFramePr/>
          <p:nvPr/>
        </p:nvGraphicFramePr>
        <p:xfrm>
          <a:off x="2714612" y="4357694"/>
          <a:ext cx="3429024" cy="2143140"/>
        </p:xfrm>
        <a:graphic>
          <a:graphicData uri="http://schemas.openxmlformats.org/drawingml/2006/chart">
            <c:chart xmlns:c="http://schemas.openxmlformats.org/drawingml/2006/chart" xmlns:r="http://schemas.openxmlformats.org/officeDocument/2006/relationships" r:id="rId3"/>
          </a:graphicData>
        </a:graphic>
      </p:graphicFrame>
      <p:sp>
        <p:nvSpPr>
          <p:cNvPr id="2" name="Espaço Reservado para Conteúdo 1"/>
          <p:cNvSpPr>
            <a:spLocks noGrp="1"/>
          </p:cNvSpPr>
          <p:nvPr>
            <p:ph idx="1"/>
          </p:nvPr>
        </p:nvSpPr>
        <p:spPr>
          <a:xfrm>
            <a:off x="457200" y="1481328"/>
            <a:ext cx="5472122" cy="4525963"/>
          </a:xfrm>
        </p:spPr>
        <p:txBody>
          <a:bodyPr>
            <a:normAutofit/>
          </a:bodyPr>
          <a:lstStyle/>
          <a:p>
            <a:r>
              <a:rPr lang="pt-BR" u="sng" dirty="0" smtClean="0"/>
              <a:t>4 – Crie uma aposentadoria</a:t>
            </a:r>
          </a:p>
          <a:p>
            <a:r>
              <a:rPr lang="pt-BR" dirty="0" smtClean="0"/>
              <a:t>Recomenda-se para quem tem acima de 50 anos economizar de acordo com a formula:</a:t>
            </a:r>
          </a:p>
          <a:p>
            <a:r>
              <a:rPr lang="pt-BR" dirty="0" smtClean="0"/>
              <a:t>Economia(%) = Idade</a:t>
            </a:r>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Pai Rico Pai Pobre.jpg"/>
          <p:cNvPicPr>
            <a:picLocks noChangeAspect="1"/>
          </p:cNvPicPr>
          <p:nvPr/>
        </p:nvPicPr>
        <p:blipFill>
          <a:blip r:embed="rId2">
            <a:lum bright="43000"/>
          </a:blip>
          <a:stretch>
            <a:fillRect/>
          </a:stretch>
        </p:blipFill>
        <p:spPr>
          <a:xfrm>
            <a:off x="6786578" y="3776840"/>
            <a:ext cx="2082023" cy="2866870"/>
          </a:xfrm>
          <a:prstGeom prst="rect">
            <a:avLst/>
          </a:prstGeom>
        </p:spPr>
      </p:pic>
      <p:sp>
        <p:nvSpPr>
          <p:cNvPr id="2" name="Espaço Reservado para Conteúdo 1"/>
          <p:cNvSpPr>
            <a:spLocks noGrp="1"/>
          </p:cNvSpPr>
          <p:nvPr>
            <p:ph idx="1"/>
          </p:nvPr>
        </p:nvSpPr>
        <p:spPr/>
        <p:txBody>
          <a:bodyPr>
            <a:normAutofit/>
          </a:bodyPr>
          <a:lstStyle/>
          <a:p>
            <a:r>
              <a:rPr lang="pt-BR" u="sng" dirty="0" smtClean="0"/>
              <a:t>5 – Saia da corrida de ratos (“</a:t>
            </a:r>
            <a:r>
              <a:rPr lang="pt-BR" u="sng" dirty="0" err="1" smtClean="0"/>
              <a:t>Rat</a:t>
            </a:r>
            <a:r>
              <a:rPr lang="pt-BR" u="sng" dirty="0" smtClean="0"/>
              <a:t> </a:t>
            </a:r>
            <a:r>
              <a:rPr lang="pt-BR" u="sng" dirty="0" err="1" smtClean="0"/>
              <a:t>Race</a:t>
            </a:r>
            <a:r>
              <a:rPr lang="pt-BR" u="sng" dirty="0" smtClean="0"/>
              <a:t>”)</a:t>
            </a:r>
          </a:p>
          <a:p>
            <a:r>
              <a:rPr lang="pt-BR" dirty="0" smtClean="0"/>
              <a:t>Temos a tendência de ao receber um aumento de receitas, aumentar nossas despesas.</a:t>
            </a:r>
          </a:p>
          <a:p>
            <a:r>
              <a:rPr lang="pt-BR" dirty="0" smtClean="0"/>
              <a:t>Controle suas despesas com “Mão de Ferro” não é porque recebemos mais que temos de gastar mais</a:t>
            </a:r>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2071678"/>
            <a:ext cx="8229600" cy="3935613"/>
          </a:xfrm>
        </p:spPr>
        <p:txBody>
          <a:bodyPr/>
          <a:lstStyle/>
          <a:p>
            <a:r>
              <a:rPr lang="pt-BR" dirty="0" smtClean="0"/>
              <a:t>Primeiro passo para atingir os sonhos/objetivos</a:t>
            </a:r>
          </a:p>
          <a:p>
            <a:r>
              <a:rPr lang="pt-BR" dirty="0" smtClean="0"/>
              <a:t>Todo investimento depende um orçamento pessoal positivo</a:t>
            </a:r>
            <a:endParaRPr lang="pt-BR" dirty="0"/>
          </a:p>
        </p:txBody>
      </p:sp>
      <p:sp>
        <p:nvSpPr>
          <p:cNvPr id="3" name="Título 2"/>
          <p:cNvSpPr>
            <a:spLocks noGrp="1"/>
          </p:cNvSpPr>
          <p:nvPr>
            <p:ph type="title"/>
          </p:nvPr>
        </p:nvSpPr>
        <p:spPr/>
        <p:txBody>
          <a:bodyPr/>
          <a:lstStyle/>
          <a:p>
            <a:pPr algn="ctr"/>
            <a:r>
              <a:rPr lang="pt-BR" dirty="0" smtClean="0"/>
              <a:t>Orçamento Pessoal</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dinheiro-embaixo-do-colchao.jpg"/>
          <p:cNvPicPr>
            <a:picLocks noGrp="1" noChangeAspect="1"/>
          </p:cNvPicPr>
          <p:nvPr>
            <p:ph idx="1"/>
          </p:nvPr>
        </p:nvPicPr>
        <p:blipFill>
          <a:blip r:embed="rId2"/>
          <a:stretch>
            <a:fillRect/>
          </a:stretch>
        </p:blipFill>
        <p:spPr>
          <a:xfrm>
            <a:off x="2214546" y="1785926"/>
            <a:ext cx="4560492" cy="3071834"/>
          </a:xfrm>
        </p:spPr>
      </p:pic>
      <p:sp>
        <p:nvSpPr>
          <p:cNvPr id="3" name="Título 2"/>
          <p:cNvSpPr>
            <a:spLocks noGrp="1"/>
          </p:cNvSpPr>
          <p:nvPr>
            <p:ph type="title"/>
          </p:nvPr>
        </p:nvSpPr>
        <p:spPr/>
        <p:txBody>
          <a:bodyPr/>
          <a:lstStyle/>
          <a:p>
            <a:endParaRPr lang="pt-BR"/>
          </a:p>
        </p:txBody>
      </p:sp>
      <p:pic>
        <p:nvPicPr>
          <p:cNvPr id="5" name="Imagem 4" descr="Inflação.jpg"/>
          <p:cNvPicPr>
            <a:picLocks noChangeAspect="1"/>
          </p:cNvPicPr>
          <p:nvPr/>
        </p:nvPicPr>
        <p:blipFill>
          <a:blip r:embed="rId3"/>
          <a:stretch>
            <a:fillRect/>
          </a:stretch>
        </p:blipFill>
        <p:spPr>
          <a:xfrm>
            <a:off x="2032000" y="1574800"/>
            <a:ext cx="5080000" cy="37084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2357430"/>
            <a:ext cx="8229600" cy="3649861"/>
          </a:xfrm>
        </p:spPr>
        <p:txBody>
          <a:bodyPr/>
          <a:lstStyle/>
          <a:p>
            <a:r>
              <a:rPr lang="pt-BR" dirty="0" smtClean="0"/>
              <a:t>Redução do poder de compra da moeda</a:t>
            </a:r>
            <a:endParaRPr lang="pt-BR" dirty="0"/>
          </a:p>
        </p:txBody>
      </p:sp>
      <p:sp>
        <p:nvSpPr>
          <p:cNvPr id="3" name="Título 2"/>
          <p:cNvSpPr>
            <a:spLocks noGrp="1"/>
          </p:cNvSpPr>
          <p:nvPr>
            <p:ph type="title"/>
          </p:nvPr>
        </p:nvSpPr>
        <p:spPr/>
        <p:txBody>
          <a:bodyPr/>
          <a:lstStyle/>
          <a:p>
            <a:pPr algn="ctr"/>
            <a:r>
              <a:rPr lang="pt-BR" dirty="0" smtClean="0"/>
              <a:t>Inflação</a:t>
            </a:r>
            <a:endParaRPr lang="pt-BR" dirty="0"/>
          </a:p>
        </p:txBody>
      </p:sp>
      <p:pic>
        <p:nvPicPr>
          <p:cNvPr id="4" name="Imagem 3" descr="Inflação.jpg"/>
          <p:cNvPicPr>
            <a:picLocks noChangeAspect="1"/>
          </p:cNvPicPr>
          <p:nvPr/>
        </p:nvPicPr>
        <p:blipFill>
          <a:blip r:embed="rId2"/>
          <a:stretch>
            <a:fillRect/>
          </a:stretch>
        </p:blipFill>
        <p:spPr>
          <a:xfrm>
            <a:off x="5929322" y="4564150"/>
            <a:ext cx="2397124" cy="17499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3071810"/>
            <a:ext cx="8229600" cy="2935481"/>
          </a:xfrm>
        </p:spPr>
        <p:txBody>
          <a:bodyPr/>
          <a:lstStyle/>
          <a:p>
            <a:r>
              <a:rPr lang="pt-BR" sz="2800" dirty="0" smtClean="0"/>
              <a:t>C</a:t>
            </a:r>
            <a:r>
              <a:rPr lang="pt-BR" sz="2000" dirty="0" smtClean="0"/>
              <a:t>m</a:t>
            </a:r>
            <a:r>
              <a:rPr lang="pt-BR" sz="2800" dirty="0" smtClean="0"/>
              <a:t> – Componente Monetário ou Inercial</a:t>
            </a:r>
          </a:p>
          <a:p>
            <a:r>
              <a:rPr lang="pt-BR" sz="2800" dirty="0" smtClean="0"/>
              <a:t>C</a:t>
            </a:r>
            <a:r>
              <a:rPr lang="pt-BR" sz="2000" dirty="0" smtClean="0"/>
              <a:t>o </a:t>
            </a:r>
            <a:r>
              <a:rPr lang="pt-BR" sz="2800" dirty="0" smtClean="0"/>
              <a:t> - Componente da Oferta</a:t>
            </a:r>
          </a:p>
          <a:p>
            <a:r>
              <a:rPr lang="pt-BR" sz="2800" dirty="0" smtClean="0"/>
              <a:t>C</a:t>
            </a:r>
            <a:r>
              <a:rPr lang="pt-BR" sz="2000" dirty="0" smtClean="0"/>
              <a:t>d</a:t>
            </a:r>
            <a:r>
              <a:rPr lang="pt-BR" sz="2800" dirty="0" smtClean="0"/>
              <a:t>  - Componente da Demanda</a:t>
            </a:r>
            <a:endParaRPr lang="pt-BR" dirty="0"/>
          </a:p>
        </p:txBody>
      </p:sp>
      <p:sp>
        <p:nvSpPr>
          <p:cNvPr id="3" name="Título 2"/>
          <p:cNvSpPr>
            <a:spLocks noGrp="1"/>
          </p:cNvSpPr>
          <p:nvPr>
            <p:ph type="title"/>
          </p:nvPr>
        </p:nvSpPr>
        <p:spPr/>
        <p:txBody>
          <a:bodyPr/>
          <a:lstStyle/>
          <a:p>
            <a:pPr algn="ctr"/>
            <a:r>
              <a:rPr lang="pt-BR" dirty="0" smtClean="0"/>
              <a:t>Inflação</a:t>
            </a:r>
            <a:endParaRPr lang="pt-BR" dirty="0"/>
          </a:p>
        </p:txBody>
      </p:sp>
      <p:sp>
        <p:nvSpPr>
          <p:cNvPr id="4" name="CaixaDeTexto 3"/>
          <p:cNvSpPr txBox="1"/>
          <p:nvPr/>
        </p:nvSpPr>
        <p:spPr>
          <a:xfrm>
            <a:off x="2428860" y="1714488"/>
            <a:ext cx="3376245" cy="584775"/>
          </a:xfrm>
          <a:prstGeom prst="rect">
            <a:avLst/>
          </a:prstGeom>
          <a:noFill/>
        </p:spPr>
        <p:txBody>
          <a:bodyPr wrap="none" rtlCol="0">
            <a:spAutoFit/>
          </a:bodyPr>
          <a:lstStyle/>
          <a:p>
            <a:r>
              <a:rPr lang="pt-BR" sz="3200" dirty="0" smtClean="0"/>
              <a:t>I = C</a:t>
            </a:r>
            <a:r>
              <a:rPr lang="pt-BR" sz="2000" dirty="0" smtClean="0"/>
              <a:t>m </a:t>
            </a:r>
            <a:r>
              <a:rPr lang="pt-BR" sz="3200" dirty="0" smtClean="0"/>
              <a:t>+ C</a:t>
            </a:r>
            <a:r>
              <a:rPr lang="pt-BR" sz="2000" dirty="0" smtClean="0"/>
              <a:t>o </a:t>
            </a:r>
            <a:r>
              <a:rPr lang="pt-BR" sz="3200" dirty="0" smtClean="0"/>
              <a:t>+ C</a:t>
            </a:r>
            <a:r>
              <a:rPr lang="pt-BR" sz="2000" dirty="0" smtClean="0"/>
              <a:t>d</a:t>
            </a:r>
            <a:endParaRPr lang="pt-BR" sz="3200" dirty="0"/>
          </a:p>
        </p:txBody>
      </p:sp>
      <p:pic>
        <p:nvPicPr>
          <p:cNvPr id="5" name="Imagem 4" descr="Inflação.jpg"/>
          <p:cNvPicPr>
            <a:picLocks noChangeAspect="1"/>
          </p:cNvPicPr>
          <p:nvPr/>
        </p:nvPicPr>
        <p:blipFill>
          <a:blip r:embed="rId2"/>
          <a:stretch>
            <a:fillRect/>
          </a:stretch>
        </p:blipFill>
        <p:spPr>
          <a:xfrm>
            <a:off x="5929322" y="4564150"/>
            <a:ext cx="2397124" cy="17499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descr="Carteira.jpg"/>
          <p:cNvPicPr>
            <a:picLocks noChangeAspect="1"/>
          </p:cNvPicPr>
          <p:nvPr/>
        </p:nvPicPr>
        <p:blipFill>
          <a:blip r:embed="rId2">
            <a:lum bright="33000"/>
          </a:blip>
          <a:stretch>
            <a:fillRect/>
          </a:stretch>
        </p:blipFill>
        <p:spPr>
          <a:xfrm>
            <a:off x="6715140" y="4214818"/>
            <a:ext cx="2058308" cy="2643182"/>
          </a:xfrm>
          <a:prstGeom prst="rect">
            <a:avLst/>
          </a:prstGeom>
        </p:spPr>
      </p:pic>
      <p:sp>
        <p:nvSpPr>
          <p:cNvPr id="2" name="Espaço Reservado para Conteúdo 1"/>
          <p:cNvSpPr>
            <a:spLocks noGrp="1"/>
          </p:cNvSpPr>
          <p:nvPr>
            <p:ph idx="1"/>
          </p:nvPr>
        </p:nvSpPr>
        <p:spPr/>
        <p:txBody>
          <a:bodyPr/>
          <a:lstStyle/>
          <a:p>
            <a:endParaRPr lang="pt-BR" dirty="0" smtClean="0"/>
          </a:p>
          <a:p>
            <a:r>
              <a:rPr lang="pt-BR" u="sng" dirty="0" smtClean="0"/>
              <a:t>Carteira de Investimentos.</a:t>
            </a:r>
          </a:p>
          <a:p>
            <a:r>
              <a:rPr lang="pt-BR" dirty="0" smtClean="0"/>
              <a:t>A carteira de investimento é a forma de organizar nossos investimentos visando rentabilidade. Como aquele antigo ditado “Não devemos colocar todos os ovos em um único lugar” a função de uma diversificação de investimentos é diminuir os riscos dos investimentos.</a:t>
            </a:r>
            <a:endParaRPr lang="pt-BR" dirty="0"/>
          </a:p>
        </p:txBody>
      </p:sp>
      <p:sp>
        <p:nvSpPr>
          <p:cNvPr id="3" name="Título 2"/>
          <p:cNvSpPr>
            <a:spLocks noGrp="1"/>
          </p:cNvSpPr>
          <p:nvPr>
            <p:ph type="title"/>
          </p:nvPr>
        </p:nvSpPr>
        <p:spPr/>
        <p:txBody>
          <a:bodyPr/>
          <a:lstStyle/>
          <a:p>
            <a:pPr algn="ctr"/>
            <a:r>
              <a:rPr lang="pt-BR" dirty="0" smtClean="0"/>
              <a:t>Conceitos para Investimento</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descr="Juros.jpg"/>
          <p:cNvPicPr>
            <a:picLocks noChangeAspect="1"/>
          </p:cNvPicPr>
          <p:nvPr/>
        </p:nvPicPr>
        <p:blipFill>
          <a:blip r:embed="rId2">
            <a:lum bright="30000"/>
          </a:blip>
          <a:stretch>
            <a:fillRect/>
          </a:stretch>
        </p:blipFill>
        <p:spPr>
          <a:xfrm>
            <a:off x="6072198" y="4929198"/>
            <a:ext cx="2781300" cy="1647825"/>
          </a:xfrm>
          <a:prstGeom prst="rect">
            <a:avLst/>
          </a:prstGeom>
        </p:spPr>
      </p:pic>
      <p:sp>
        <p:nvSpPr>
          <p:cNvPr id="2" name="Espaço Reservado para Conteúdo 1"/>
          <p:cNvSpPr>
            <a:spLocks noGrp="1"/>
          </p:cNvSpPr>
          <p:nvPr>
            <p:ph idx="1"/>
          </p:nvPr>
        </p:nvSpPr>
        <p:spPr/>
        <p:txBody>
          <a:bodyPr>
            <a:normAutofit lnSpcReduction="10000"/>
          </a:bodyPr>
          <a:lstStyle/>
          <a:p>
            <a:endParaRPr lang="pt-BR" dirty="0" smtClean="0"/>
          </a:p>
          <a:p>
            <a:r>
              <a:rPr lang="pt-BR" u="sng" dirty="0" smtClean="0"/>
              <a:t>Juros</a:t>
            </a:r>
          </a:p>
          <a:p>
            <a:r>
              <a:rPr lang="pt-BR" dirty="0" smtClean="0"/>
              <a:t>O juro pode ser compreendido como uma espécie de "aluguel sobre o dinheiro". A taxa seria uma compensação paga pelo tomador do empréstimo para ter o direito de usar o dinheiro até o dia do pagamento. O credor, por outro lado, recebe uma compensação por não poder usar esse dinheiro até o dia do pagamento e por correr o risco de não receber o dinheiro de volta.</a:t>
            </a:r>
            <a:endParaRPr lang="pt-BR" dirty="0"/>
          </a:p>
        </p:txBody>
      </p:sp>
      <p:sp>
        <p:nvSpPr>
          <p:cNvPr id="3" name="Título 2"/>
          <p:cNvSpPr>
            <a:spLocks noGrp="1"/>
          </p:cNvSpPr>
          <p:nvPr>
            <p:ph type="title"/>
          </p:nvPr>
        </p:nvSpPr>
        <p:spPr/>
        <p:txBody>
          <a:bodyPr/>
          <a:lstStyle/>
          <a:p>
            <a:pPr algn="ctr"/>
            <a:r>
              <a:rPr lang="pt-BR" dirty="0" smtClean="0"/>
              <a:t>Conceitos para Investimento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pt-BR" dirty="0" smtClean="0"/>
          </a:p>
          <a:p>
            <a:r>
              <a:rPr lang="pt-BR" u="sng" dirty="0" smtClean="0"/>
              <a:t>Taxa Base do Governo (SELIC)</a:t>
            </a:r>
          </a:p>
          <a:p>
            <a:r>
              <a:rPr lang="pt-BR" dirty="0" smtClean="0"/>
              <a:t>De modo simples, a taxa </a:t>
            </a:r>
            <a:r>
              <a:rPr lang="pt-BR" dirty="0" err="1" smtClean="0"/>
              <a:t>Selic</a:t>
            </a:r>
            <a:r>
              <a:rPr lang="pt-BR" dirty="0" smtClean="0"/>
              <a:t> serve de taxa de juros de pagamento da dívida do Governo representada pelos títulos públicos</a:t>
            </a:r>
          </a:p>
          <a:p>
            <a:r>
              <a:rPr lang="pt-BR" dirty="0" smtClean="0"/>
              <a:t>Hoje tem objetivo em 11,25%</a:t>
            </a:r>
            <a:endParaRPr lang="pt-BR" dirty="0"/>
          </a:p>
        </p:txBody>
      </p:sp>
      <p:sp>
        <p:nvSpPr>
          <p:cNvPr id="3" name="Título 2"/>
          <p:cNvSpPr>
            <a:spLocks noGrp="1"/>
          </p:cNvSpPr>
          <p:nvPr>
            <p:ph type="title"/>
          </p:nvPr>
        </p:nvSpPr>
        <p:spPr/>
        <p:txBody>
          <a:bodyPr/>
          <a:lstStyle/>
          <a:p>
            <a:pPr algn="ctr"/>
            <a:r>
              <a:rPr lang="pt-BR" dirty="0" smtClean="0"/>
              <a:t>Conceitos para Investimento</a:t>
            </a:r>
            <a:endParaRPr lang="pt-BR" dirty="0"/>
          </a:p>
        </p:txBody>
      </p:sp>
      <p:pic>
        <p:nvPicPr>
          <p:cNvPr id="6" name="Imagem 5" descr="Selic.jpg"/>
          <p:cNvPicPr>
            <a:picLocks noChangeAspect="1"/>
          </p:cNvPicPr>
          <p:nvPr/>
        </p:nvPicPr>
        <p:blipFill>
          <a:blip r:embed="rId2"/>
          <a:stretch>
            <a:fillRect/>
          </a:stretch>
        </p:blipFill>
        <p:spPr>
          <a:xfrm>
            <a:off x="5500694" y="4407172"/>
            <a:ext cx="2590801" cy="169359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pt-BR" dirty="0" smtClean="0"/>
          </a:p>
          <a:p>
            <a:r>
              <a:rPr lang="pt-BR" u="sng" dirty="0" smtClean="0"/>
              <a:t>Crédito Direto Interbancário (CDI)</a:t>
            </a:r>
          </a:p>
          <a:p>
            <a:r>
              <a:rPr lang="pt-BR" dirty="0" smtClean="0"/>
              <a:t>Durante suas operações diariamente os bancos às vezes precisam de dinheiro para encerrar o caixa corretamente ou para sustentar algum resgate monetário muito alto, então o que ele faz é pegar dinheiro emprestado com outro banco por prazos curtíssimos, geralmente um dia.</a:t>
            </a:r>
          </a:p>
          <a:p>
            <a:r>
              <a:rPr lang="pt-BR" dirty="0" smtClean="0"/>
              <a:t>Hoje tem objetivo em 0,02% acima da SELIC</a:t>
            </a:r>
            <a:endParaRPr lang="pt-BR" dirty="0"/>
          </a:p>
        </p:txBody>
      </p:sp>
      <p:sp>
        <p:nvSpPr>
          <p:cNvPr id="3" name="Título 2"/>
          <p:cNvSpPr>
            <a:spLocks noGrp="1"/>
          </p:cNvSpPr>
          <p:nvPr>
            <p:ph type="title"/>
          </p:nvPr>
        </p:nvSpPr>
        <p:spPr/>
        <p:txBody>
          <a:bodyPr/>
          <a:lstStyle/>
          <a:p>
            <a:pPr algn="ctr"/>
            <a:r>
              <a:rPr lang="pt-BR" dirty="0" smtClean="0"/>
              <a:t>Conceitos para Investimento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Riscos.jpg"/>
          <p:cNvPicPr>
            <a:picLocks noChangeAspect="1"/>
          </p:cNvPicPr>
          <p:nvPr/>
        </p:nvPicPr>
        <p:blipFill>
          <a:blip r:embed="rId2"/>
          <a:stretch>
            <a:fillRect/>
          </a:stretch>
        </p:blipFill>
        <p:spPr>
          <a:xfrm>
            <a:off x="6357950" y="4643446"/>
            <a:ext cx="2466975" cy="1847850"/>
          </a:xfrm>
          <a:prstGeom prst="rect">
            <a:avLst/>
          </a:prstGeom>
        </p:spPr>
      </p:pic>
      <p:sp>
        <p:nvSpPr>
          <p:cNvPr id="2" name="Espaço Reservado para Conteúdo 1"/>
          <p:cNvSpPr>
            <a:spLocks noGrp="1"/>
          </p:cNvSpPr>
          <p:nvPr>
            <p:ph idx="1"/>
          </p:nvPr>
        </p:nvSpPr>
        <p:spPr/>
        <p:txBody>
          <a:bodyPr>
            <a:normAutofit/>
          </a:bodyPr>
          <a:lstStyle/>
          <a:p>
            <a:endParaRPr lang="pt-BR" dirty="0" smtClean="0"/>
          </a:p>
          <a:p>
            <a:r>
              <a:rPr lang="pt-BR" u="sng" dirty="0" smtClean="0"/>
              <a:t>Riscos</a:t>
            </a:r>
          </a:p>
          <a:p>
            <a:r>
              <a:rPr lang="pt-BR" dirty="0" smtClean="0"/>
              <a:t>"Risco" em investimentos pode ser entendido pela probabilidade de alguma incerteza afetar diretamente as operações de mercado, podendo haver possibilidade de perda de parte, todo ou de montante superior ao valor originalmente investido, principalmente, em função de alavancagem.</a:t>
            </a:r>
          </a:p>
        </p:txBody>
      </p:sp>
      <p:sp>
        <p:nvSpPr>
          <p:cNvPr id="3" name="Título 2"/>
          <p:cNvSpPr>
            <a:spLocks noGrp="1"/>
          </p:cNvSpPr>
          <p:nvPr>
            <p:ph type="title"/>
          </p:nvPr>
        </p:nvSpPr>
        <p:spPr/>
        <p:txBody>
          <a:bodyPr/>
          <a:lstStyle/>
          <a:p>
            <a:pPr algn="ctr"/>
            <a:r>
              <a:rPr lang="pt-BR" dirty="0" smtClean="0"/>
              <a:t>Conceitos para Investimento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pt-BR" dirty="0" smtClean="0"/>
          </a:p>
          <a:p>
            <a:r>
              <a:rPr lang="pt-BR" u="sng" dirty="0" smtClean="0"/>
              <a:t>Letra de crédito</a:t>
            </a:r>
          </a:p>
          <a:p>
            <a:r>
              <a:rPr lang="pt-BR" dirty="0" smtClean="0"/>
              <a:t>As Letras de Crédito são títulos de crédito, de emissão de instituições financeiras públicas ou privadas, que conferem direito de penhor sobre os direitos creditórios a elas vinculados.</a:t>
            </a:r>
            <a:endParaRPr lang="pt-BR" dirty="0"/>
          </a:p>
        </p:txBody>
      </p:sp>
      <p:sp>
        <p:nvSpPr>
          <p:cNvPr id="3" name="Título 2"/>
          <p:cNvSpPr>
            <a:spLocks noGrp="1"/>
          </p:cNvSpPr>
          <p:nvPr>
            <p:ph type="title"/>
          </p:nvPr>
        </p:nvSpPr>
        <p:spPr/>
        <p:txBody>
          <a:bodyPr/>
          <a:lstStyle/>
          <a:p>
            <a:pPr algn="ctr"/>
            <a:r>
              <a:rPr lang="pt-BR" dirty="0" smtClean="0"/>
              <a:t>Conceitos para Investimento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Inv Conservador.jpg"/>
          <p:cNvPicPr>
            <a:picLocks noChangeAspect="1"/>
          </p:cNvPicPr>
          <p:nvPr/>
        </p:nvPicPr>
        <p:blipFill>
          <a:blip r:embed="rId2"/>
          <a:stretch>
            <a:fillRect/>
          </a:stretch>
        </p:blipFill>
        <p:spPr>
          <a:xfrm>
            <a:off x="6143636" y="3714752"/>
            <a:ext cx="2638425" cy="3143248"/>
          </a:xfrm>
          <a:prstGeom prst="rect">
            <a:avLst/>
          </a:prstGeom>
        </p:spPr>
      </p:pic>
      <p:sp>
        <p:nvSpPr>
          <p:cNvPr id="2" name="Espaço Reservado para Conteúdo 1"/>
          <p:cNvSpPr>
            <a:spLocks noGrp="1"/>
          </p:cNvSpPr>
          <p:nvPr>
            <p:ph idx="1"/>
          </p:nvPr>
        </p:nvSpPr>
        <p:spPr>
          <a:xfrm>
            <a:off x="457200" y="2214554"/>
            <a:ext cx="8229600" cy="3792737"/>
          </a:xfrm>
        </p:spPr>
        <p:txBody>
          <a:bodyPr/>
          <a:lstStyle/>
          <a:p>
            <a:r>
              <a:rPr lang="pt-BR" dirty="0" smtClean="0"/>
              <a:t>São investimentos de baixo risco aqueles que apresentam pouca probabilidade do investidor ver seu capital diminuído.</a:t>
            </a:r>
          </a:p>
          <a:p>
            <a:r>
              <a:rPr lang="pt-BR" dirty="0" smtClean="0"/>
              <a:t>São denominados Conservadores porque seu objetivo principal é “conservar” seu capital.</a:t>
            </a:r>
            <a:endParaRPr lang="pt-BR" dirty="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Hot rod.jpg"/>
          <p:cNvPicPr>
            <a:picLocks noGrp="1" noChangeAspect="1"/>
          </p:cNvPicPr>
          <p:nvPr>
            <p:ph idx="1"/>
          </p:nvPr>
        </p:nvPicPr>
        <p:blipFill>
          <a:blip r:embed="rId2" cstate="print"/>
          <a:stretch>
            <a:fillRect/>
          </a:stretch>
        </p:blipFill>
        <p:spPr>
          <a:xfrm>
            <a:off x="1071538" y="1500174"/>
            <a:ext cx="2978152" cy="2233614"/>
          </a:xfrm>
        </p:spPr>
      </p:pic>
      <p:sp>
        <p:nvSpPr>
          <p:cNvPr id="3" name="Título 2"/>
          <p:cNvSpPr>
            <a:spLocks noGrp="1"/>
          </p:cNvSpPr>
          <p:nvPr>
            <p:ph type="title"/>
          </p:nvPr>
        </p:nvSpPr>
        <p:spPr/>
        <p:txBody>
          <a:bodyPr/>
          <a:lstStyle/>
          <a:p>
            <a:pPr algn="ctr"/>
            <a:r>
              <a:rPr lang="pt-BR" dirty="0" smtClean="0"/>
              <a:t>Objetivos</a:t>
            </a:r>
            <a:endParaRPr lang="pt-BR" dirty="0"/>
          </a:p>
        </p:txBody>
      </p:sp>
      <p:pic>
        <p:nvPicPr>
          <p:cNvPr id="5" name="Imagem 4" descr="Alianças.jpg"/>
          <p:cNvPicPr>
            <a:picLocks noChangeAspect="1"/>
          </p:cNvPicPr>
          <p:nvPr/>
        </p:nvPicPr>
        <p:blipFill>
          <a:blip r:embed="rId3" cstate="print"/>
          <a:stretch>
            <a:fillRect/>
          </a:stretch>
        </p:blipFill>
        <p:spPr>
          <a:xfrm>
            <a:off x="2357422" y="2071678"/>
            <a:ext cx="2928958" cy="2928958"/>
          </a:xfrm>
          <a:prstGeom prst="rect">
            <a:avLst/>
          </a:prstGeom>
        </p:spPr>
      </p:pic>
      <p:pic>
        <p:nvPicPr>
          <p:cNvPr id="6" name="Imagem 5" descr="Compra da casa.jpg"/>
          <p:cNvPicPr>
            <a:picLocks noChangeAspect="1"/>
          </p:cNvPicPr>
          <p:nvPr/>
        </p:nvPicPr>
        <p:blipFill>
          <a:blip r:embed="rId4"/>
          <a:stretch>
            <a:fillRect/>
          </a:stretch>
        </p:blipFill>
        <p:spPr>
          <a:xfrm>
            <a:off x="3571868" y="3357562"/>
            <a:ext cx="2790825" cy="1638300"/>
          </a:xfrm>
          <a:prstGeom prst="rect">
            <a:avLst/>
          </a:prstGeom>
        </p:spPr>
      </p:pic>
      <p:pic>
        <p:nvPicPr>
          <p:cNvPr id="7" name="Imagem 6" descr="Independencia Financeira.jpg"/>
          <p:cNvPicPr>
            <a:picLocks noChangeAspect="1"/>
          </p:cNvPicPr>
          <p:nvPr/>
        </p:nvPicPr>
        <p:blipFill>
          <a:blip r:embed="rId5"/>
          <a:stretch>
            <a:fillRect/>
          </a:stretch>
        </p:blipFill>
        <p:spPr>
          <a:xfrm>
            <a:off x="4143372" y="4071942"/>
            <a:ext cx="4381504" cy="1825627"/>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ou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7"/>
                                        </p:tgtEl>
                                      </p:cBhvr>
                                      <p:by x="150000" y="150000"/>
                                    </p:animScale>
                                  </p:childTnLst>
                                </p:cTn>
                              </p:par>
                            </p:childTnLst>
                          </p:cTn>
                        </p:par>
                        <p:par>
                          <p:cTn id="27" fill="hold">
                            <p:stCondLst>
                              <p:cond delay="2000"/>
                            </p:stCondLst>
                            <p:childTnLst>
                              <p:par>
                                <p:cTn id="28" presetID="0" presetClass="path" presetSubtype="0" accel="50000" decel="50000" fill="hold" nodeType="afterEffect">
                                  <p:stCondLst>
                                    <p:cond delay="0"/>
                                  </p:stCondLst>
                                  <p:childTnLst>
                                    <p:animMotion origin="layout" path="M -5.55556E-6 1.57262E-7 L -0.19688 -0.20976 " pathEditMode="relative" ptsTypes="AA">
                                      <p:cBhvr>
                                        <p:cTn id="29" dur="2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lstStyle/>
          <a:p>
            <a:r>
              <a:rPr lang="pt-BR" u="sng" dirty="0" smtClean="0"/>
              <a:t>Poupança</a:t>
            </a:r>
          </a:p>
          <a:p>
            <a:r>
              <a:rPr lang="pt-BR" dirty="0" smtClean="0"/>
              <a:t>Remuneração:</a:t>
            </a:r>
          </a:p>
          <a:p>
            <a:r>
              <a:rPr lang="pt-BR" dirty="0" smtClean="0"/>
              <a:t>TR +</a:t>
            </a:r>
          </a:p>
          <a:p>
            <a:r>
              <a:rPr lang="pt-BR" dirty="0" smtClean="0"/>
              <a:t>0,5% se e enquanto a taxa </a:t>
            </a:r>
            <a:r>
              <a:rPr lang="pt-BR" dirty="0" err="1" smtClean="0"/>
              <a:t>Selic</a:t>
            </a:r>
            <a:r>
              <a:rPr lang="pt-BR" dirty="0" smtClean="0"/>
              <a:t> for superior a 8,5% ao ano, ou, 70% da taxa </a:t>
            </a:r>
            <a:r>
              <a:rPr lang="pt-BR" dirty="0" err="1" smtClean="0"/>
              <a:t>Selic</a:t>
            </a:r>
            <a:r>
              <a:rPr lang="pt-BR" dirty="0" smtClean="0"/>
              <a:t> </a:t>
            </a:r>
            <a:r>
              <a:rPr lang="pt-BR" dirty="0" err="1" smtClean="0"/>
              <a:t>mensalizada</a:t>
            </a:r>
            <a:r>
              <a:rPr lang="pt-BR" dirty="0" smtClean="0"/>
              <a:t> se for inferior.</a:t>
            </a:r>
          </a:p>
          <a:p>
            <a:r>
              <a:rPr lang="pt-BR" dirty="0" smtClean="0"/>
              <a:t>Não incide imposto de Renda.</a:t>
            </a:r>
            <a:endParaRPr lang="pt-BR" dirty="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pic>
        <p:nvPicPr>
          <p:cNvPr id="5" name="Imagem 4" descr="Poupança.jpg"/>
          <p:cNvPicPr>
            <a:picLocks noChangeAspect="1"/>
          </p:cNvPicPr>
          <p:nvPr/>
        </p:nvPicPr>
        <p:blipFill>
          <a:blip r:embed="rId2"/>
          <a:stretch>
            <a:fillRect/>
          </a:stretch>
        </p:blipFill>
        <p:spPr>
          <a:xfrm>
            <a:off x="6072198" y="4714884"/>
            <a:ext cx="2447925" cy="16002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lstStyle/>
          <a:p>
            <a:r>
              <a:rPr lang="pt-BR" u="sng" dirty="0" smtClean="0"/>
              <a:t>Previdência Privada</a:t>
            </a:r>
          </a:p>
          <a:p>
            <a:r>
              <a:rPr lang="pt-BR" dirty="0" smtClean="0"/>
              <a:t>Não é ligada ao INSS.</a:t>
            </a:r>
          </a:p>
          <a:p>
            <a:r>
              <a:rPr lang="pt-BR" dirty="0" smtClean="0"/>
              <a:t>Fiscalizada pela </a:t>
            </a:r>
            <a:r>
              <a:rPr lang="pt-BR" dirty="0" err="1" smtClean="0"/>
              <a:t>SuSeP</a:t>
            </a:r>
            <a:r>
              <a:rPr lang="pt-BR" dirty="0" smtClean="0"/>
              <a:t>.</a:t>
            </a:r>
          </a:p>
          <a:p>
            <a:endParaRPr lang="pt-BR" dirty="0" smtClean="0"/>
          </a:p>
          <a:p>
            <a:r>
              <a:rPr lang="pt-BR" u="sng" dirty="0" smtClean="0"/>
              <a:t>Existem dois Tipos</a:t>
            </a:r>
            <a:r>
              <a:rPr lang="pt-BR" dirty="0" smtClean="0"/>
              <a:t>:</a:t>
            </a:r>
          </a:p>
          <a:p>
            <a:r>
              <a:rPr lang="pt-BR" dirty="0" smtClean="0"/>
              <a:t>PGBL</a:t>
            </a:r>
          </a:p>
          <a:p>
            <a:r>
              <a:rPr lang="pt-BR" dirty="0" smtClean="0"/>
              <a:t>VGBL</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pic>
        <p:nvPicPr>
          <p:cNvPr id="6" name="Imagem 5" descr="Previdencia privada.jpg"/>
          <p:cNvPicPr>
            <a:picLocks noChangeAspect="1"/>
          </p:cNvPicPr>
          <p:nvPr/>
        </p:nvPicPr>
        <p:blipFill>
          <a:blip r:embed="rId2"/>
          <a:stretch>
            <a:fillRect/>
          </a:stretch>
        </p:blipFill>
        <p:spPr>
          <a:xfrm>
            <a:off x="6000760" y="4714884"/>
            <a:ext cx="2590800" cy="1762125"/>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lstStyle/>
          <a:p>
            <a:r>
              <a:rPr lang="pt-BR" u="sng" dirty="0" smtClean="0"/>
              <a:t>Previdência Privada</a:t>
            </a:r>
          </a:p>
          <a:p>
            <a:endParaRPr lang="pt-BR" u="sng" dirty="0" smtClean="0"/>
          </a:p>
          <a:p>
            <a:r>
              <a:rPr lang="pt-BR" u="sng" dirty="0" smtClean="0"/>
              <a:t>PGBL</a:t>
            </a:r>
          </a:p>
          <a:p>
            <a:r>
              <a:rPr lang="pt-BR" dirty="0" smtClean="0"/>
              <a:t>Permite abatimento de até 12 % na base de cálculo do Imposto de Renda Anual</a:t>
            </a:r>
          </a:p>
          <a:p>
            <a:r>
              <a:rPr lang="pt-BR" dirty="0" smtClean="0"/>
              <a:t>É cobrado, no resgate, 27,5% de Imposto de Renda sobre o Total Aplicado.</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pic>
        <p:nvPicPr>
          <p:cNvPr id="6" name="Imagem 5" descr="Previdencia privada.jpg"/>
          <p:cNvPicPr>
            <a:picLocks noChangeAspect="1"/>
          </p:cNvPicPr>
          <p:nvPr/>
        </p:nvPicPr>
        <p:blipFill>
          <a:blip r:embed="rId2"/>
          <a:stretch>
            <a:fillRect/>
          </a:stretch>
        </p:blipFill>
        <p:spPr>
          <a:xfrm>
            <a:off x="6000760" y="4714884"/>
            <a:ext cx="2590800" cy="1762125"/>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lstStyle/>
          <a:p>
            <a:r>
              <a:rPr lang="pt-BR" u="sng" dirty="0" smtClean="0"/>
              <a:t>Previdência Privada</a:t>
            </a:r>
          </a:p>
          <a:p>
            <a:endParaRPr lang="pt-BR" u="sng" dirty="0" smtClean="0"/>
          </a:p>
          <a:p>
            <a:r>
              <a:rPr lang="pt-BR" u="sng" dirty="0" smtClean="0"/>
              <a:t>VGBL</a:t>
            </a:r>
          </a:p>
          <a:p>
            <a:r>
              <a:rPr lang="pt-BR" dirty="0" smtClean="0"/>
              <a:t>Não permite abatimento na base de cálculo do Imposto de Renda Anual</a:t>
            </a:r>
          </a:p>
          <a:p>
            <a:r>
              <a:rPr lang="pt-BR" dirty="0" smtClean="0"/>
              <a:t>É cobrado, no resgate, 27,5% de Imposto de Renda sobre o rendimento.</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pic>
        <p:nvPicPr>
          <p:cNvPr id="6" name="Imagem 5" descr="Previdencia privada.jpg"/>
          <p:cNvPicPr>
            <a:picLocks noChangeAspect="1"/>
          </p:cNvPicPr>
          <p:nvPr/>
        </p:nvPicPr>
        <p:blipFill>
          <a:blip r:embed="rId2"/>
          <a:stretch>
            <a:fillRect/>
          </a:stretch>
        </p:blipFill>
        <p:spPr>
          <a:xfrm>
            <a:off x="6000760" y="4714884"/>
            <a:ext cx="2590800" cy="1762125"/>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descr="Previdencia privada.jpg"/>
          <p:cNvPicPr>
            <a:picLocks noChangeAspect="1"/>
          </p:cNvPicPr>
          <p:nvPr/>
        </p:nvPicPr>
        <p:blipFill>
          <a:blip r:embed="rId2"/>
          <a:stretch>
            <a:fillRect/>
          </a:stretch>
        </p:blipFill>
        <p:spPr>
          <a:xfrm>
            <a:off x="6000760" y="4714884"/>
            <a:ext cx="2590800" cy="1762125"/>
          </a:xfrm>
          <a:prstGeom prst="rect">
            <a:avLst/>
          </a:prstGeom>
        </p:spPr>
      </p:pic>
      <p:sp>
        <p:nvSpPr>
          <p:cNvPr id="2" name="Espaço Reservado para Conteúdo 1"/>
          <p:cNvSpPr>
            <a:spLocks noGrp="1"/>
          </p:cNvSpPr>
          <p:nvPr>
            <p:ph idx="1"/>
          </p:nvPr>
        </p:nvSpPr>
        <p:spPr>
          <a:xfrm>
            <a:off x="457200" y="1500174"/>
            <a:ext cx="8229600" cy="4507117"/>
          </a:xfrm>
        </p:spPr>
        <p:txBody>
          <a:bodyPr/>
          <a:lstStyle/>
          <a:p>
            <a:r>
              <a:rPr lang="pt-BR" u="sng" dirty="0" smtClean="0"/>
              <a:t>Previdência Privada (PGBL e VGBL)</a:t>
            </a:r>
          </a:p>
          <a:p>
            <a:r>
              <a:rPr lang="pt-BR" dirty="0" smtClean="0"/>
              <a:t>Há cobrança de taxa de carregamento(depósito) de 3% a 4%.</a:t>
            </a:r>
          </a:p>
          <a:p>
            <a:r>
              <a:rPr lang="pt-BR" dirty="0" smtClean="0"/>
              <a:t>Há cobrança de taxa da administração de 0,5% a 4% a título de taxa de gestão.</a:t>
            </a:r>
          </a:p>
          <a:p>
            <a:r>
              <a:rPr lang="pt-BR" dirty="0" smtClean="0"/>
              <a:t>Rendimento mínimo de 80% do CDI.</a:t>
            </a:r>
          </a:p>
          <a:p>
            <a:r>
              <a:rPr lang="pt-BR" dirty="0" smtClean="0"/>
              <a:t>Em caso de bloqueio de bens pela justiça a Previdência Privada não pode ser bloqueada.</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ctr"/>
            <a:r>
              <a:rPr lang="pt-BR" dirty="0" smtClean="0"/>
              <a:t>Investimentos Conservadores</a:t>
            </a:r>
            <a:br>
              <a:rPr lang="pt-BR" dirty="0" smtClean="0"/>
            </a:br>
            <a:r>
              <a:rPr lang="pt-BR" dirty="0" smtClean="0"/>
              <a:t>Previdência Privada</a:t>
            </a:r>
            <a:endParaRPr lang="pt-BR" dirty="0"/>
          </a:p>
        </p:txBody>
      </p:sp>
      <p:sp>
        <p:nvSpPr>
          <p:cNvPr id="5" name="Espaço Reservado para Texto 4"/>
          <p:cNvSpPr>
            <a:spLocks noGrp="1"/>
          </p:cNvSpPr>
          <p:nvPr>
            <p:ph type="body" idx="1"/>
          </p:nvPr>
        </p:nvSpPr>
        <p:spPr/>
        <p:txBody>
          <a:bodyPr/>
          <a:lstStyle/>
          <a:p>
            <a:pPr algn="ctr"/>
            <a:r>
              <a:rPr lang="pt-BR" dirty="0" smtClean="0"/>
              <a:t>VGBL</a:t>
            </a:r>
            <a:endParaRPr lang="pt-BR" dirty="0"/>
          </a:p>
        </p:txBody>
      </p:sp>
      <p:sp>
        <p:nvSpPr>
          <p:cNvPr id="7" name="Espaço Reservado para Texto 6"/>
          <p:cNvSpPr>
            <a:spLocks noGrp="1"/>
          </p:cNvSpPr>
          <p:nvPr>
            <p:ph type="body" sz="half" idx="3"/>
          </p:nvPr>
        </p:nvSpPr>
        <p:spPr/>
        <p:txBody>
          <a:bodyPr/>
          <a:lstStyle/>
          <a:p>
            <a:pPr algn="ctr"/>
            <a:r>
              <a:rPr lang="pt-BR" dirty="0" smtClean="0"/>
              <a:t>PGBL</a:t>
            </a:r>
            <a:endParaRPr lang="pt-BR" dirty="0"/>
          </a:p>
        </p:txBody>
      </p:sp>
      <p:sp>
        <p:nvSpPr>
          <p:cNvPr id="6" name="Espaço Reservado para Conteúdo 5"/>
          <p:cNvSpPr>
            <a:spLocks noGrp="1"/>
          </p:cNvSpPr>
          <p:nvPr>
            <p:ph sz="quarter" idx="2"/>
          </p:nvPr>
        </p:nvSpPr>
        <p:spPr/>
        <p:txBody>
          <a:bodyPr>
            <a:normAutofit fontScale="85000" lnSpcReduction="20000"/>
          </a:bodyPr>
          <a:lstStyle/>
          <a:p>
            <a:r>
              <a:rPr lang="pt-BR" dirty="0" smtClean="0"/>
              <a:t>Investimento de R$200,00 mensais</a:t>
            </a:r>
          </a:p>
          <a:p>
            <a:r>
              <a:rPr lang="pt-BR" dirty="0" smtClean="0"/>
              <a:t>Recolhimento de IR ano:</a:t>
            </a:r>
          </a:p>
          <a:p>
            <a:r>
              <a:rPr lang="pt-BR" dirty="0" smtClean="0"/>
              <a:t>R$ 5.500,00</a:t>
            </a:r>
          </a:p>
          <a:p>
            <a:endParaRPr lang="pt-BR" dirty="0" smtClean="0"/>
          </a:p>
          <a:p>
            <a:r>
              <a:rPr lang="pt-BR" dirty="0" smtClean="0"/>
              <a:t>Após 5 anos investindo:</a:t>
            </a:r>
          </a:p>
          <a:p>
            <a:endParaRPr lang="pt-BR" dirty="0" smtClean="0"/>
          </a:p>
          <a:p>
            <a:r>
              <a:rPr lang="pt-BR" dirty="0" smtClean="0"/>
              <a:t>Depositado: R$ 12.000,00</a:t>
            </a:r>
          </a:p>
          <a:p>
            <a:r>
              <a:rPr lang="pt-BR" dirty="0" smtClean="0"/>
              <a:t>Saldo: R$14.401,96</a:t>
            </a:r>
          </a:p>
          <a:p>
            <a:r>
              <a:rPr lang="pt-BR" dirty="0" smtClean="0"/>
              <a:t>Resgate: R$ 13.741,42 </a:t>
            </a:r>
          </a:p>
          <a:p>
            <a:endParaRPr lang="pt-BR" dirty="0" smtClean="0"/>
          </a:p>
          <a:p>
            <a:r>
              <a:rPr lang="pt-BR" dirty="0" smtClean="0"/>
              <a:t>Rentabilidade Real:</a:t>
            </a:r>
          </a:p>
          <a:p>
            <a:r>
              <a:rPr lang="pt-BR" dirty="0" smtClean="0"/>
              <a:t>0,44% ao mês</a:t>
            </a:r>
          </a:p>
          <a:p>
            <a:endParaRPr lang="pt-BR" dirty="0"/>
          </a:p>
        </p:txBody>
      </p:sp>
      <p:sp>
        <p:nvSpPr>
          <p:cNvPr id="8" name="Espaço Reservado para Conteúdo 7"/>
          <p:cNvSpPr>
            <a:spLocks noGrp="1"/>
          </p:cNvSpPr>
          <p:nvPr>
            <p:ph sz="quarter" idx="4"/>
          </p:nvPr>
        </p:nvSpPr>
        <p:spPr>
          <a:xfrm>
            <a:off x="4500562" y="1444294"/>
            <a:ext cx="4186239" cy="3941763"/>
          </a:xfrm>
        </p:spPr>
        <p:txBody>
          <a:bodyPr>
            <a:normAutofit lnSpcReduction="10000"/>
          </a:bodyPr>
          <a:lstStyle/>
          <a:p>
            <a:pPr lvl="0"/>
            <a:r>
              <a:rPr lang="pt-BR" sz="2000" dirty="0" smtClean="0"/>
              <a:t>Investimento de R$200,00 mensais</a:t>
            </a:r>
          </a:p>
          <a:p>
            <a:pPr lvl="0"/>
            <a:r>
              <a:rPr lang="pt-BR" sz="2000" dirty="0" smtClean="0"/>
              <a:t>Recolhimento de IR ano:</a:t>
            </a:r>
          </a:p>
          <a:p>
            <a:pPr lvl="0"/>
            <a:r>
              <a:rPr lang="pt-BR" sz="2000" dirty="0" smtClean="0"/>
              <a:t>R$ 4.480,00</a:t>
            </a:r>
          </a:p>
          <a:p>
            <a:pPr lvl="0"/>
            <a:endParaRPr lang="pt-BR" sz="2000" dirty="0" smtClean="0"/>
          </a:p>
          <a:p>
            <a:pPr lvl="0"/>
            <a:r>
              <a:rPr lang="pt-BR" sz="2000" dirty="0" smtClean="0"/>
              <a:t>Após 5 anos investindo:</a:t>
            </a:r>
          </a:p>
          <a:p>
            <a:pPr lvl="0"/>
            <a:endParaRPr lang="pt-BR" sz="2000" dirty="0" smtClean="0"/>
          </a:p>
          <a:p>
            <a:pPr lvl="0"/>
            <a:r>
              <a:rPr lang="pt-BR" sz="2000" dirty="0" smtClean="0"/>
              <a:t>Depositado: R$ 12.000,00</a:t>
            </a:r>
          </a:p>
          <a:p>
            <a:pPr lvl="0"/>
            <a:r>
              <a:rPr lang="pt-BR" sz="2000" dirty="0" smtClean="0"/>
              <a:t>Saldo: R$14.401,96</a:t>
            </a:r>
          </a:p>
          <a:p>
            <a:pPr lvl="0"/>
            <a:r>
              <a:rPr lang="pt-BR" sz="2000" dirty="0" smtClean="0"/>
              <a:t>Resgate: R$ 10.441,42</a:t>
            </a:r>
          </a:p>
          <a:p>
            <a:pPr lvl="0"/>
            <a:r>
              <a:rPr lang="pt-BR" sz="2000" dirty="0" smtClean="0"/>
              <a:t>Econ. IR: R$ 5.100,00</a:t>
            </a:r>
          </a:p>
          <a:p>
            <a:pPr lvl="0"/>
            <a:endParaRPr lang="pt-BR" sz="2000" dirty="0" smtClean="0"/>
          </a:p>
          <a:p>
            <a:pPr lvl="0"/>
            <a:r>
              <a:rPr lang="pt-BR" sz="2000" dirty="0" smtClean="0"/>
              <a:t>Rentabilidade Real:</a:t>
            </a:r>
          </a:p>
          <a:p>
            <a:pPr lvl="0"/>
            <a:r>
              <a:rPr lang="pt-BR" sz="2000" dirty="0" smtClean="0"/>
              <a:t>0,79%  ao mês</a:t>
            </a:r>
          </a:p>
          <a:p>
            <a:endParaRPr lang="pt-BR" sz="2000" dirty="0" smtClean="0"/>
          </a:p>
          <a:p>
            <a:endParaRPr lang="pt-B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500"/>
                                        <p:tgtEl>
                                          <p:spTgt spid="6">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animEffect transition="in" filter="fade">
                                      <p:cBhvr>
                                        <p:cTn id="47" dur="500"/>
                                        <p:tgtEl>
                                          <p:spTgt spid="6">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0" end="0"/>
                                            </p:txEl>
                                          </p:spTgt>
                                        </p:tgtEl>
                                        <p:attrNameLst>
                                          <p:attrName>style.visibility</p:attrName>
                                        </p:attrNameLst>
                                      </p:cBhvr>
                                      <p:to>
                                        <p:strVal val="visible"/>
                                      </p:to>
                                    </p:set>
                                    <p:animEffect transition="in" filter="fade">
                                      <p:cBhvr>
                                        <p:cTn id="52" dur="500"/>
                                        <p:tgtEl>
                                          <p:spTgt spid="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xEl>
                                              <p:pRg st="1" end="1"/>
                                            </p:txEl>
                                          </p:spTgt>
                                        </p:tgtEl>
                                        <p:attrNameLst>
                                          <p:attrName>style.visibility</p:attrName>
                                        </p:attrNameLst>
                                      </p:cBhvr>
                                      <p:to>
                                        <p:strVal val="visible"/>
                                      </p:to>
                                    </p:set>
                                    <p:animEffect transition="in" filter="fade">
                                      <p:cBhvr>
                                        <p:cTn id="57" dur="500"/>
                                        <p:tgtEl>
                                          <p:spTgt spid="8">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8">
                                            <p:txEl>
                                              <p:pRg st="2" end="2"/>
                                            </p:txEl>
                                          </p:spTgt>
                                        </p:tgtEl>
                                        <p:attrNameLst>
                                          <p:attrName>style.visibility</p:attrName>
                                        </p:attrNameLst>
                                      </p:cBhvr>
                                      <p:to>
                                        <p:strVal val="visible"/>
                                      </p:to>
                                    </p:set>
                                    <p:animEffect transition="in" filter="fade">
                                      <p:cBhvr>
                                        <p:cTn id="62" dur="500"/>
                                        <p:tgtEl>
                                          <p:spTgt spid="8">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xEl>
                                              <p:pRg st="4" end="4"/>
                                            </p:txEl>
                                          </p:spTgt>
                                        </p:tgtEl>
                                        <p:attrNameLst>
                                          <p:attrName>style.visibility</p:attrName>
                                        </p:attrNameLst>
                                      </p:cBhvr>
                                      <p:to>
                                        <p:strVal val="visible"/>
                                      </p:to>
                                    </p:set>
                                    <p:animEffect transition="in" filter="fade">
                                      <p:cBhvr>
                                        <p:cTn id="67" dur="500"/>
                                        <p:tgtEl>
                                          <p:spTgt spid="8">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8">
                                            <p:txEl>
                                              <p:pRg st="6" end="6"/>
                                            </p:txEl>
                                          </p:spTgt>
                                        </p:tgtEl>
                                        <p:attrNameLst>
                                          <p:attrName>style.visibility</p:attrName>
                                        </p:attrNameLst>
                                      </p:cBhvr>
                                      <p:to>
                                        <p:strVal val="visible"/>
                                      </p:to>
                                    </p:set>
                                    <p:animEffect transition="in" filter="fade">
                                      <p:cBhvr>
                                        <p:cTn id="72" dur="500"/>
                                        <p:tgtEl>
                                          <p:spTgt spid="8">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8">
                                            <p:txEl>
                                              <p:pRg st="7" end="7"/>
                                            </p:txEl>
                                          </p:spTgt>
                                        </p:tgtEl>
                                        <p:attrNameLst>
                                          <p:attrName>style.visibility</p:attrName>
                                        </p:attrNameLst>
                                      </p:cBhvr>
                                      <p:to>
                                        <p:strVal val="visible"/>
                                      </p:to>
                                    </p:set>
                                    <p:animEffect transition="in" filter="fade">
                                      <p:cBhvr>
                                        <p:cTn id="77" dur="500"/>
                                        <p:tgtEl>
                                          <p:spTgt spid="8">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8">
                                            <p:txEl>
                                              <p:pRg st="8" end="8"/>
                                            </p:txEl>
                                          </p:spTgt>
                                        </p:tgtEl>
                                        <p:attrNameLst>
                                          <p:attrName>style.visibility</p:attrName>
                                        </p:attrNameLst>
                                      </p:cBhvr>
                                      <p:to>
                                        <p:strVal val="visible"/>
                                      </p:to>
                                    </p:set>
                                    <p:animEffect transition="in" filter="fade">
                                      <p:cBhvr>
                                        <p:cTn id="82" dur="500"/>
                                        <p:tgtEl>
                                          <p:spTgt spid="8">
                                            <p:txEl>
                                              <p:pRg st="8" end="8"/>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8">
                                            <p:txEl>
                                              <p:pRg st="9" end="9"/>
                                            </p:txEl>
                                          </p:spTgt>
                                        </p:tgtEl>
                                        <p:attrNameLst>
                                          <p:attrName>style.visibility</p:attrName>
                                        </p:attrNameLst>
                                      </p:cBhvr>
                                      <p:to>
                                        <p:strVal val="visible"/>
                                      </p:to>
                                    </p:set>
                                    <p:animEffect transition="in" filter="fade">
                                      <p:cBhvr>
                                        <p:cTn id="87" dur="500"/>
                                        <p:tgtEl>
                                          <p:spTgt spid="8">
                                            <p:txEl>
                                              <p:pRg st="9" end="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8">
                                            <p:txEl>
                                              <p:pRg st="11" end="11"/>
                                            </p:txEl>
                                          </p:spTgt>
                                        </p:tgtEl>
                                        <p:attrNameLst>
                                          <p:attrName>style.visibility</p:attrName>
                                        </p:attrNameLst>
                                      </p:cBhvr>
                                      <p:to>
                                        <p:strVal val="visible"/>
                                      </p:to>
                                    </p:set>
                                    <p:animEffect transition="in" filter="fade">
                                      <p:cBhvr>
                                        <p:cTn id="92" dur="500"/>
                                        <p:tgtEl>
                                          <p:spTgt spid="8">
                                            <p:txEl>
                                              <p:pRg st="11" end="1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8">
                                            <p:txEl>
                                              <p:pRg st="12" end="12"/>
                                            </p:txEl>
                                          </p:spTgt>
                                        </p:tgtEl>
                                        <p:attrNameLst>
                                          <p:attrName>style.visibility</p:attrName>
                                        </p:attrNameLst>
                                      </p:cBhvr>
                                      <p:to>
                                        <p:strVal val="visible"/>
                                      </p:to>
                                    </p:set>
                                    <p:animEffect transition="in" filter="fade">
                                      <p:cBhvr>
                                        <p:cTn id="9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lstStyle/>
          <a:p>
            <a:r>
              <a:rPr lang="pt-BR" u="sng" dirty="0" smtClean="0"/>
              <a:t>CDB e RDB</a:t>
            </a:r>
          </a:p>
          <a:p>
            <a:endParaRPr lang="pt-BR" u="sng" dirty="0" smtClean="0"/>
          </a:p>
          <a:p>
            <a:r>
              <a:rPr lang="pt-BR" dirty="0" smtClean="0"/>
              <a:t>Os Certificados de Depósito Bancário (CDB) e os Recibos de Depósito Bancário (RDB) são títulos privados representativos de depósitos a prazo feitos por pessoas físicas ou jurídicas. </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normAutofit/>
          </a:bodyPr>
          <a:lstStyle/>
          <a:p>
            <a:r>
              <a:rPr lang="pt-BR" u="sng" dirty="0" smtClean="0"/>
              <a:t>CDB e RDB</a:t>
            </a:r>
          </a:p>
          <a:p>
            <a:r>
              <a:rPr lang="pt-BR" dirty="0" smtClean="0"/>
              <a:t>Rendimento de 80% a 105% do CDI</a:t>
            </a:r>
          </a:p>
          <a:p>
            <a:endParaRPr lang="pt-BR" dirty="0" smtClean="0"/>
          </a:p>
          <a:p>
            <a:r>
              <a:rPr lang="pt-BR" dirty="0" smtClean="0"/>
              <a:t>Imposto de renda conforme a tabela abaixo:</a:t>
            </a:r>
          </a:p>
          <a:p>
            <a:pPr lvl="0"/>
            <a:r>
              <a:rPr lang="pt-BR" sz="2000" dirty="0" smtClean="0"/>
              <a:t>Aplicações até 180 dias: 22,5% sobre o rendimento;</a:t>
            </a:r>
          </a:p>
          <a:p>
            <a:pPr lvl="0"/>
            <a:r>
              <a:rPr lang="pt-BR" sz="2000" dirty="0" smtClean="0"/>
              <a:t>Aplicações de 181 a 360 dias: 20% sobre o rendimento;</a:t>
            </a:r>
          </a:p>
          <a:p>
            <a:pPr lvl="0"/>
            <a:r>
              <a:rPr lang="pt-BR" sz="2000" dirty="0" smtClean="0"/>
              <a:t>Aplicações de 361 a 720 dias: 17,5% sobre o rendimento;</a:t>
            </a:r>
          </a:p>
          <a:p>
            <a:pPr lvl="0"/>
            <a:r>
              <a:rPr lang="pt-BR" sz="2000" dirty="0" smtClean="0"/>
              <a:t>Aplicações acima de 720 dias: 15% sobre o rendimento;</a:t>
            </a:r>
          </a:p>
          <a:p>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normAutofit/>
          </a:bodyPr>
          <a:lstStyle/>
          <a:p>
            <a:r>
              <a:rPr lang="pt-BR" u="sng" dirty="0" smtClean="0"/>
              <a:t>Comparação Rentabilidade em um </a:t>
            </a:r>
            <a:r>
              <a:rPr lang="pt-BR" u="sng" dirty="0" smtClean="0"/>
              <a:t>cinco </a:t>
            </a:r>
            <a:r>
              <a:rPr lang="pt-BR" u="sng" dirty="0" smtClean="0"/>
              <a:t>anos</a:t>
            </a:r>
            <a:endParaRPr lang="pt-BR" u="sng" dirty="0" smtClean="0"/>
          </a:p>
          <a:p>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graphicFrame>
        <p:nvGraphicFramePr>
          <p:cNvPr id="4" name="Gráfico 3"/>
          <p:cNvGraphicFramePr/>
          <p:nvPr/>
        </p:nvGraphicFramePr>
        <p:xfrm>
          <a:off x="1524000" y="2071678"/>
          <a:ext cx="6048396" cy="338932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12" dur="2000"/>
                                        <p:tgtEl>
                                          <p:spTgt spid="4">
                                            <p:graphicEl>
                                              <a:chart seriesIdx="-3" categoryIdx="-3" bldStep="gridLegen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fade">
                                      <p:cBhvr>
                                        <p:cTn id="17" dur="2000"/>
                                        <p:tgtEl>
                                          <p:spTgt spid="4">
                                            <p:graphicEl>
                                              <a:chart seriesIdx="0"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fade">
                                      <p:cBhvr>
                                        <p:cTn id="22" dur="2000"/>
                                        <p:tgtEl>
                                          <p:spTgt spid="4">
                                            <p:graphicEl>
                                              <a:chart seriesIdx="1"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fade">
                                      <p:cBhvr>
                                        <p:cTn id="27" dur="2000"/>
                                        <p:tgtEl>
                                          <p:spTgt spid="4">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Graphic spid="4" grpId="0">
        <p:bldSub>
          <a:bldChart bld="series"/>
        </p:bldSub>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500174"/>
            <a:ext cx="8229600" cy="4507117"/>
          </a:xfrm>
        </p:spPr>
        <p:txBody>
          <a:bodyPr>
            <a:normAutofit/>
          </a:bodyPr>
          <a:lstStyle/>
          <a:p>
            <a:r>
              <a:rPr lang="pt-BR" u="sng" dirty="0" smtClean="0"/>
              <a:t>Comparação Real(Resgate):</a:t>
            </a:r>
          </a:p>
          <a:p>
            <a:endParaRPr lang="pt-BR" u="sng"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graphicFrame>
        <p:nvGraphicFramePr>
          <p:cNvPr id="5" name="Tabela 4"/>
          <p:cNvGraphicFramePr>
            <a:graphicFrameLocks noGrp="1"/>
          </p:cNvGraphicFramePr>
          <p:nvPr/>
        </p:nvGraphicFramePr>
        <p:xfrm>
          <a:off x="857222" y="2071676"/>
          <a:ext cx="7143804" cy="3857653"/>
        </p:xfrm>
        <a:graphic>
          <a:graphicData uri="http://schemas.openxmlformats.org/drawingml/2006/table">
            <a:tbl>
              <a:tblPr firstRow="1" bandRow="1">
                <a:tableStyleId>{5C22544A-7EE6-4342-B048-85BDC9FD1C3A}</a:tableStyleId>
              </a:tblPr>
              <a:tblGrid>
                <a:gridCol w="1785951"/>
                <a:gridCol w="1643075"/>
                <a:gridCol w="1785950"/>
                <a:gridCol w="1928828"/>
              </a:tblGrid>
              <a:tr h="584494">
                <a:tc>
                  <a:txBody>
                    <a:bodyPr/>
                    <a:lstStyle/>
                    <a:p>
                      <a:endParaRPr lang="pt-BR" dirty="0"/>
                    </a:p>
                  </a:txBody>
                  <a:tcPr/>
                </a:tc>
                <a:tc>
                  <a:txBody>
                    <a:bodyPr/>
                    <a:lstStyle/>
                    <a:p>
                      <a:pPr algn="ctr"/>
                      <a:r>
                        <a:rPr lang="pt-BR" dirty="0" smtClean="0"/>
                        <a:t>1 ano </a:t>
                      </a:r>
                      <a:endParaRPr lang="pt-BR" dirty="0"/>
                    </a:p>
                  </a:txBody>
                  <a:tcPr/>
                </a:tc>
                <a:tc>
                  <a:txBody>
                    <a:bodyPr/>
                    <a:lstStyle/>
                    <a:p>
                      <a:pPr algn="ctr"/>
                      <a:r>
                        <a:rPr lang="pt-BR" dirty="0" smtClean="0"/>
                        <a:t>5</a:t>
                      </a:r>
                      <a:r>
                        <a:rPr lang="pt-BR" baseline="0" dirty="0" smtClean="0"/>
                        <a:t> anos</a:t>
                      </a:r>
                      <a:endParaRPr lang="pt-BR" dirty="0"/>
                    </a:p>
                  </a:txBody>
                  <a:tcPr/>
                </a:tc>
                <a:tc>
                  <a:txBody>
                    <a:bodyPr/>
                    <a:lstStyle/>
                    <a:p>
                      <a:pPr algn="ctr"/>
                      <a:r>
                        <a:rPr lang="pt-BR" dirty="0" smtClean="0"/>
                        <a:t>10 anos</a:t>
                      </a:r>
                      <a:endParaRPr lang="pt-BR" dirty="0"/>
                    </a:p>
                  </a:txBody>
                  <a:tcPr/>
                </a:tc>
              </a:tr>
              <a:tr h="584494">
                <a:tc>
                  <a:txBody>
                    <a:bodyPr/>
                    <a:lstStyle/>
                    <a:p>
                      <a:r>
                        <a:rPr lang="pt-BR" dirty="0" smtClean="0"/>
                        <a:t>Investido</a:t>
                      </a:r>
                      <a:endParaRPr lang="pt-BR" dirty="0"/>
                    </a:p>
                  </a:txBody>
                  <a:tcPr/>
                </a:tc>
                <a:tc>
                  <a:txBody>
                    <a:bodyPr/>
                    <a:lstStyle/>
                    <a:p>
                      <a:r>
                        <a:rPr lang="pt-BR" dirty="0" smtClean="0"/>
                        <a:t>R$ 2.400,00</a:t>
                      </a:r>
                      <a:endParaRPr lang="pt-BR" dirty="0"/>
                    </a:p>
                  </a:txBody>
                  <a:tcPr/>
                </a:tc>
                <a:tc>
                  <a:txBody>
                    <a:bodyPr/>
                    <a:lstStyle/>
                    <a:p>
                      <a:r>
                        <a:rPr lang="pt-BR" dirty="0" smtClean="0"/>
                        <a:t>R$ 12.000,00</a:t>
                      </a:r>
                    </a:p>
                  </a:txBody>
                  <a:tcPr/>
                </a:tc>
                <a:tc>
                  <a:txBody>
                    <a:bodyPr/>
                    <a:lstStyle/>
                    <a:p>
                      <a:r>
                        <a:rPr lang="pt-BR" dirty="0" smtClean="0"/>
                        <a:t>R$ 24.000,00</a:t>
                      </a:r>
                      <a:endParaRPr lang="pt-BR" dirty="0"/>
                    </a:p>
                  </a:txBody>
                  <a:tcPr/>
                </a:tc>
              </a:tr>
              <a:tr h="584494">
                <a:tc>
                  <a:txBody>
                    <a:bodyPr/>
                    <a:lstStyle/>
                    <a:p>
                      <a:r>
                        <a:rPr lang="pt-BR" dirty="0" smtClean="0"/>
                        <a:t>Poupança</a:t>
                      </a:r>
                      <a:endParaRPr lang="pt-BR" dirty="0"/>
                    </a:p>
                  </a:txBody>
                  <a:tcPr/>
                </a:tc>
                <a:tc>
                  <a:txBody>
                    <a:bodyPr/>
                    <a:lstStyle/>
                    <a:p>
                      <a:r>
                        <a:rPr lang="pt-BR" dirty="0" smtClean="0"/>
                        <a:t>R$</a:t>
                      </a:r>
                      <a:r>
                        <a:rPr lang="pt-BR" baseline="0" dirty="0" smtClean="0"/>
                        <a:t> 2.495,69</a:t>
                      </a:r>
                      <a:endParaRPr lang="pt-BR" dirty="0"/>
                    </a:p>
                  </a:txBody>
                  <a:tcPr/>
                </a:tc>
                <a:tc>
                  <a:txBody>
                    <a:bodyPr/>
                    <a:lstStyle/>
                    <a:p>
                      <a:r>
                        <a:rPr lang="pt-BR" dirty="0" smtClean="0"/>
                        <a:t>R$ 14.300,43</a:t>
                      </a:r>
                      <a:endParaRPr lang="pt-BR" dirty="0"/>
                    </a:p>
                  </a:txBody>
                  <a:tcPr/>
                </a:tc>
                <a:tc>
                  <a:txBody>
                    <a:bodyPr/>
                    <a:lstStyle/>
                    <a:p>
                      <a:r>
                        <a:rPr lang="pt-BR" dirty="0" smtClean="0"/>
                        <a:t>R$ 35.210,61</a:t>
                      </a:r>
                      <a:endParaRPr lang="pt-BR" dirty="0"/>
                    </a:p>
                  </a:txBody>
                  <a:tcPr/>
                </a:tc>
              </a:tr>
              <a:tr h="584494">
                <a:tc>
                  <a:txBody>
                    <a:bodyPr/>
                    <a:lstStyle/>
                    <a:p>
                      <a:r>
                        <a:rPr lang="pt-BR" dirty="0" smtClean="0"/>
                        <a:t>VGBL</a:t>
                      </a:r>
                      <a:endParaRPr lang="pt-BR" dirty="0"/>
                    </a:p>
                  </a:txBody>
                  <a:tcPr/>
                </a:tc>
                <a:tc>
                  <a:txBody>
                    <a:bodyPr/>
                    <a:lstStyle/>
                    <a:p>
                      <a:r>
                        <a:rPr lang="pt-BR" dirty="0" smtClean="0"/>
                        <a:t>R$ 2.409,53</a:t>
                      </a:r>
                      <a:endParaRPr lang="pt-BR" dirty="0"/>
                    </a:p>
                  </a:txBody>
                  <a:tcPr/>
                </a:tc>
                <a:tc>
                  <a:txBody>
                    <a:bodyPr/>
                    <a:lstStyle/>
                    <a:p>
                      <a:r>
                        <a:rPr lang="pt-BR" dirty="0" smtClean="0"/>
                        <a:t>R$ 13.741,42</a:t>
                      </a:r>
                      <a:endParaRPr lang="pt-BR" dirty="0"/>
                    </a:p>
                  </a:txBody>
                  <a:tcPr/>
                </a:tc>
                <a:tc>
                  <a:txBody>
                    <a:bodyPr/>
                    <a:lstStyle/>
                    <a:p>
                      <a:r>
                        <a:rPr lang="pt-BR" dirty="0" smtClean="0"/>
                        <a:t>R$ </a:t>
                      </a:r>
                      <a:r>
                        <a:rPr lang="pt-BR" dirty="0" smtClean="0"/>
                        <a:t>33.448,44</a:t>
                      </a:r>
                      <a:endParaRPr lang="pt-BR" dirty="0" smtClean="0"/>
                    </a:p>
                  </a:txBody>
                  <a:tcPr/>
                </a:tc>
              </a:tr>
              <a:tr h="935183">
                <a:tc>
                  <a:txBody>
                    <a:bodyPr/>
                    <a:lstStyle/>
                    <a:p>
                      <a:r>
                        <a:rPr lang="pt-BR" dirty="0" smtClean="0"/>
                        <a:t>PGBL (+ IR)</a:t>
                      </a:r>
                      <a:endParaRPr lang="pt-BR" dirty="0"/>
                    </a:p>
                  </a:txBody>
                  <a:tcPr/>
                </a:tc>
                <a:tc>
                  <a:txBody>
                    <a:bodyPr/>
                    <a:lstStyle/>
                    <a:p>
                      <a:r>
                        <a:rPr lang="pt-BR" dirty="0" smtClean="0"/>
                        <a:t>R$ 1.749,53 + </a:t>
                      </a:r>
                    </a:p>
                    <a:p>
                      <a:r>
                        <a:rPr lang="pt-BR" dirty="0" smtClean="0"/>
                        <a:t>R$ 1.020,00</a:t>
                      </a:r>
                      <a:endParaRPr lang="pt-BR" dirty="0"/>
                    </a:p>
                  </a:txBody>
                  <a:tcPr/>
                </a:tc>
                <a:tc>
                  <a:txBody>
                    <a:bodyPr/>
                    <a:lstStyle/>
                    <a:p>
                      <a:r>
                        <a:rPr lang="pt-BR" dirty="0" smtClean="0"/>
                        <a:t>R$10.441,42</a:t>
                      </a:r>
                    </a:p>
                    <a:p>
                      <a:r>
                        <a:rPr lang="pt-BR" dirty="0" smtClean="0"/>
                        <a:t>+ </a:t>
                      </a:r>
                    </a:p>
                    <a:p>
                      <a:r>
                        <a:rPr lang="pt-BR" dirty="0" smtClean="0"/>
                        <a:t>R$ 5.100,00</a:t>
                      </a:r>
                      <a:endParaRPr lang="pt-BR" dirty="0"/>
                    </a:p>
                  </a:txBody>
                  <a:tcPr/>
                </a:tc>
                <a:tc>
                  <a:txBody>
                    <a:bodyPr/>
                    <a:lstStyle/>
                    <a:p>
                      <a:r>
                        <a:rPr lang="pt-BR" dirty="0" smtClean="0"/>
                        <a:t>R$ </a:t>
                      </a:r>
                      <a:r>
                        <a:rPr lang="pt-BR" dirty="0" smtClean="0"/>
                        <a:t>26.848,44</a:t>
                      </a:r>
                      <a:endParaRPr lang="pt-BR" dirty="0" smtClean="0"/>
                    </a:p>
                    <a:p>
                      <a:r>
                        <a:rPr lang="pt-BR" dirty="0" smtClean="0"/>
                        <a:t>+</a:t>
                      </a:r>
                    </a:p>
                    <a:p>
                      <a:r>
                        <a:rPr lang="pt-BR" baseline="0" dirty="0" smtClean="0"/>
                        <a:t>R$ 10.200,00</a:t>
                      </a:r>
                      <a:endParaRPr lang="pt-BR" dirty="0"/>
                    </a:p>
                  </a:txBody>
                  <a:tcPr/>
                </a:tc>
              </a:tr>
              <a:tr h="584494">
                <a:tc>
                  <a:txBody>
                    <a:bodyPr/>
                    <a:lstStyle/>
                    <a:p>
                      <a:r>
                        <a:rPr lang="pt-BR" dirty="0" smtClean="0"/>
                        <a:t>CDB</a:t>
                      </a:r>
                      <a:endParaRPr lang="pt-BR" dirty="0"/>
                    </a:p>
                  </a:txBody>
                  <a:tcPr/>
                </a:tc>
                <a:tc>
                  <a:txBody>
                    <a:bodyPr/>
                    <a:lstStyle/>
                    <a:p>
                      <a:r>
                        <a:rPr lang="pt-BR" dirty="0" smtClean="0"/>
                        <a:t>R$ 2.493,80</a:t>
                      </a:r>
                      <a:endParaRPr lang="pt-BR" dirty="0"/>
                    </a:p>
                  </a:txBody>
                  <a:tcPr/>
                </a:tc>
                <a:tc>
                  <a:txBody>
                    <a:bodyPr/>
                    <a:lstStyle/>
                    <a:p>
                      <a:r>
                        <a:rPr lang="pt-BR" dirty="0" smtClean="0"/>
                        <a:t>R$ 14.551,74</a:t>
                      </a:r>
                      <a:endParaRPr lang="pt-BR" dirty="0"/>
                    </a:p>
                  </a:txBody>
                  <a:tcPr/>
                </a:tc>
                <a:tc>
                  <a:txBody>
                    <a:bodyPr/>
                    <a:lstStyle/>
                    <a:p>
                      <a:r>
                        <a:rPr lang="pt-BR" dirty="0" smtClean="0"/>
                        <a:t>R$ 35.846,82</a:t>
                      </a:r>
                    </a:p>
                  </a:txBody>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É todo dinheiro recebido</a:t>
            </a:r>
          </a:p>
          <a:p>
            <a:r>
              <a:rPr lang="pt-BR" dirty="0" smtClean="0"/>
              <a:t>Pode ser regular: Salário, pensão ou outros</a:t>
            </a:r>
          </a:p>
          <a:p>
            <a:r>
              <a:rPr lang="pt-BR" dirty="0" smtClean="0"/>
              <a:t>Pode ser ocasional: Prêmios, heranças ou outros</a:t>
            </a:r>
          </a:p>
          <a:p>
            <a:pPr>
              <a:buNone/>
            </a:pPr>
            <a:endParaRPr lang="pt-BR" dirty="0"/>
          </a:p>
        </p:txBody>
      </p:sp>
      <p:sp>
        <p:nvSpPr>
          <p:cNvPr id="3" name="Título 2"/>
          <p:cNvSpPr>
            <a:spLocks noGrp="1"/>
          </p:cNvSpPr>
          <p:nvPr>
            <p:ph type="title"/>
          </p:nvPr>
        </p:nvSpPr>
        <p:spPr/>
        <p:txBody>
          <a:bodyPr/>
          <a:lstStyle/>
          <a:p>
            <a:pPr algn="ctr"/>
            <a:r>
              <a:rPr lang="pt-BR" dirty="0" smtClean="0"/>
              <a:t>Receita</a:t>
            </a:r>
            <a:endParaRPr lang="pt-BR" dirty="0"/>
          </a:p>
        </p:txBody>
      </p:sp>
      <p:pic>
        <p:nvPicPr>
          <p:cNvPr id="4" name="Imagem 3" descr="Receita.jpg"/>
          <p:cNvPicPr>
            <a:picLocks noChangeAspect="1"/>
          </p:cNvPicPr>
          <p:nvPr/>
        </p:nvPicPr>
        <p:blipFill>
          <a:blip r:embed="rId2"/>
          <a:stretch>
            <a:fillRect/>
          </a:stretch>
        </p:blipFill>
        <p:spPr>
          <a:xfrm>
            <a:off x="5000628" y="3214686"/>
            <a:ext cx="2300294" cy="2300294"/>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LCI.jpg"/>
          <p:cNvPicPr>
            <a:picLocks noChangeAspect="1"/>
          </p:cNvPicPr>
          <p:nvPr/>
        </p:nvPicPr>
        <p:blipFill>
          <a:blip r:embed="rId2">
            <a:lum bright="43000"/>
          </a:blip>
          <a:stretch>
            <a:fillRect/>
          </a:stretch>
        </p:blipFill>
        <p:spPr>
          <a:xfrm>
            <a:off x="6572264" y="4914900"/>
            <a:ext cx="2352675" cy="1943100"/>
          </a:xfrm>
          <a:prstGeom prst="rect">
            <a:avLst/>
          </a:prstGeom>
        </p:spPr>
      </p:pic>
      <p:sp>
        <p:nvSpPr>
          <p:cNvPr id="2" name="Espaço Reservado para Conteúdo 1"/>
          <p:cNvSpPr>
            <a:spLocks noGrp="1"/>
          </p:cNvSpPr>
          <p:nvPr>
            <p:ph idx="1"/>
          </p:nvPr>
        </p:nvSpPr>
        <p:spPr/>
        <p:txBody>
          <a:bodyPr/>
          <a:lstStyle/>
          <a:p>
            <a:r>
              <a:rPr lang="pt-BR" u="sng" dirty="0" smtClean="0"/>
              <a:t>LCI e LCA</a:t>
            </a:r>
          </a:p>
          <a:p>
            <a:r>
              <a:rPr lang="pt-BR" dirty="0" smtClean="0"/>
              <a:t>A LCI é um título de renda fixa emitido por um banco e lastreado por empréstimos imobiliários. Os títulos podem ter rentabilidade pré ou pós-fixada – ou seja, o investidor pode saber exatamente quanto vai receber durante o tempo de aplicação ou então terá um retorno que flutuará de acordo com as taxas de juros praticadas no mercado.</a:t>
            </a:r>
          </a:p>
          <a:p>
            <a:endParaRPr lang="pt-BR" dirty="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descr="LCA.jpg"/>
          <p:cNvPicPr>
            <a:picLocks noChangeAspect="1"/>
          </p:cNvPicPr>
          <p:nvPr/>
        </p:nvPicPr>
        <p:blipFill>
          <a:blip r:embed="rId2">
            <a:lum bright="36000"/>
          </a:blip>
          <a:stretch>
            <a:fillRect/>
          </a:stretch>
        </p:blipFill>
        <p:spPr>
          <a:xfrm>
            <a:off x="6357950" y="5114925"/>
            <a:ext cx="2619375" cy="1743075"/>
          </a:xfrm>
          <a:prstGeom prst="rect">
            <a:avLst/>
          </a:prstGeom>
        </p:spPr>
      </p:pic>
      <p:sp>
        <p:nvSpPr>
          <p:cNvPr id="2" name="Espaço Reservado para Conteúdo 1"/>
          <p:cNvSpPr>
            <a:spLocks noGrp="1"/>
          </p:cNvSpPr>
          <p:nvPr>
            <p:ph idx="1"/>
          </p:nvPr>
        </p:nvSpPr>
        <p:spPr/>
        <p:txBody>
          <a:bodyPr/>
          <a:lstStyle/>
          <a:p>
            <a:r>
              <a:rPr lang="pt-BR" u="sng" dirty="0" smtClean="0"/>
              <a:t>LCI e LCA</a:t>
            </a:r>
          </a:p>
          <a:p>
            <a:pPr fontAlgn="base"/>
            <a:r>
              <a:rPr lang="pt-BR" dirty="0" smtClean="0"/>
              <a:t>Do ponto de vista do investidor, não há diferença entre investir em LCI ou LCA – o que muda é o lastro do papel. As LCA (Letras de Créditos do Agronegócio) são títulos emitidos por bancos garantidos por empréstimos concedidos ao setor de agronegócio. Esses títulos foram criados pelo governo com objetivo de ampliar os recursos disponíveis ao financiamento agropecuário.</a:t>
            </a:r>
          </a:p>
          <a:p>
            <a:endParaRPr lang="pt-BR" dirty="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descr="LCA.jpg"/>
          <p:cNvPicPr>
            <a:picLocks noChangeAspect="1"/>
          </p:cNvPicPr>
          <p:nvPr/>
        </p:nvPicPr>
        <p:blipFill>
          <a:blip r:embed="rId2">
            <a:lum bright="36000"/>
          </a:blip>
          <a:stretch>
            <a:fillRect/>
          </a:stretch>
        </p:blipFill>
        <p:spPr>
          <a:xfrm>
            <a:off x="6357950" y="5114925"/>
            <a:ext cx="2619375" cy="1743075"/>
          </a:xfrm>
          <a:prstGeom prst="rect">
            <a:avLst/>
          </a:prstGeom>
        </p:spPr>
      </p:pic>
      <p:sp>
        <p:nvSpPr>
          <p:cNvPr id="2" name="Espaço Reservado para Conteúdo 1"/>
          <p:cNvSpPr>
            <a:spLocks noGrp="1"/>
          </p:cNvSpPr>
          <p:nvPr>
            <p:ph idx="1"/>
          </p:nvPr>
        </p:nvSpPr>
        <p:spPr>
          <a:xfrm>
            <a:off x="457200" y="1785927"/>
            <a:ext cx="8229600" cy="2928958"/>
          </a:xfrm>
        </p:spPr>
        <p:txBody>
          <a:bodyPr/>
          <a:lstStyle/>
          <a:p>
            <a:r>
              <a:rPr lang="pt-BR" u="sng" dirty="0" smtClean="0"/>
              <a:t>LCI e LCA</a:t>
            </a:r>
          </a:p>
          <a:p>
            <a:pPr fontAlgn="base"/>
            <a:r>
              <a:rPr lang="pt-BR" dirty="0" smtClean="0"/>
              <a:t>A rentabilidade varia de 80% a 105% do CDI</a:t>
            </a:r>
          </a:p>
          <a:p>
            <a:pPr fontAlgn="base"/>
            <a:r>
              <a:rPr lang="pt-BR" dirty="0" smtClean="0"/>
              <a:t>Investimento mínimo de R$ 10.000,00</a:t>
            </a:r>
          </a:p>
          <a:p>
            <a:pPr fontAlgn="base"/>
            <a:r>
              <a:rPr lang="pt-BR" dirty="0" smtClean="0"/>
              <a:t>Não incide Imposto de Renda</a:t>
            </a:r>
          </a:p>
          <a:p>
            <a:pPr fontAlgn="base"/>
            <a:endParaRPr lang="pt-BR" dirty="0" smtClean="0"/>
          </a:p>
          <a:p>
            <a:endParaRPr lang="pt-BR" dirty="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pic>
        <p:nvPicPr>
          <p:cNvPr id="6" name="Imagem 5" descr="LCI.jpg"/>
          <p:cNvPicPr>
            <a:picLocks noChangeAspect="1"/>
          </p:cNvPicPr>
          <p:nvPr/>
        </p:nvPicPr>
        <p:blipFill>
          <a:blip r:embed="rId3">
            <a:lum bright="43000"/>
          </a:blip>
          <a:stretch>
            <a:fillRect/>
          </a:stretch>
        </p:blipFill>
        <p:spPr>
          <a:xfrm>
            <a:off x="4000496" y="4914900"/>
            <a:ext cx="2352675" cy="1943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fontScale="92500" lnSpcReduction="10000"/>
          </a:bodyPr>
          <a:lstStyle/>
          <a:p>
            <a:r>
              <a:rPr lang="pt-BR" u="sng" dirty="0" err="1" smtClean="0"/>
              <a:t>Titulos</a:t>
            </a:r>
            <a:r>
              <a:rPr lang="pt-BR" u="sng" dirty="0" smtClean="0"/>
              <a:t> do Tesouro Direto</a:t>
            </a:r>
          </a:p>
          <a:p>
            <a:pPr fontAlgn="base"/>
            <a:r>
              <a:rPr lang="pt-BR" dirty="0" smtClean="0"/>
              <a:t>O Tesouro Direto é um programa de venda de títulos públicos a pessoas físicas desenvolvido pelo Tesouro Nacional, em parceria com a </a:t>
            </a:r>
            <a:r>
              <a:rPr lang="pt-BR" dirty="0" err="1" smtClean="0"/>
              <a:t>BM&amp;FBOVESPA</a:t>
            </a:r>
            <a:r>
              <a:rPr lang="pt-BR" dirty="0" smtClean="0"/>
              <a:t>.</a:t>
            </a:r>
          </a:p>
          <a:p>
            <a:pPr fontAlgn="base"/>
            <a:r>
              <a:rPr lang="pt-BR" dirty="0" smtClean="0"/>
              <a:t>O investimento no Tesouro Direto é um investimento em renda fixa, mas isso não quer dizer que os preços e taxas dos títulos públicos do Tesouro Direto não apresentem variação ao longo do tempo. </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lnSpcReduction="10000"/>
          </a:bodyPr>
          <a:lstStyle/>
          <a:p>
            <a:r>
              <a:rPr lang="pt-BR" u="sng" dirty="0" err="1" smtClean="0"/>
              <a:t>Titulos</a:t>
            </a:r>
            <a:r>
              <a:rPr lang="pt-BR" u="sng" dirty="0" smtClean="0"/>
              <a:t> do Tesouro Direto</a:t>
            </a:r>
          </a:p>
          <a:p>
            <a:pPr fontAlgn="base"/>
            <a:r>
              <a:rPr lang="pt-BR" dirty="0" smtClean="0"/>
              <a:t>Entre a data de compra e de vencimento, o preço do título flutua em função das condições do mercado e das expectativas quanto ao comportamento das taxas de juros futuras. Uma redução nas taxas de juros de mercado em relação à taxa de compra do título provocará aumento no valor do título. Já um aumento nas taxas de juros proporciona o efeito contrário.</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fontScale="85000" lnSpcReduction="10000"/>
          </a:bodyPr>
          <a:lstStyle/>
          <a:p>
            <a:r>
              <a:rPr lang="pt-BR" u="sng" dirty="0" err="1" smtClean="0"/>
              <a:t>Titulos</a:t>
            </a:r>
            <a:r>
              <a:rPr lang="pt-BR" u="sng" dirty="0" smtClean="0"/>
              <a:t> do Tesouro Direto</a:t>
            </a:r>
          </a:p>
          <a:p>
            <a:pPr fontAlgn="base"/>
            <a:r>
              <a:rPr lang="pt-BR" dirty="0" smtClean="0"/>
              <a:t>Se o investidor permanecer com os títulos até a sua data de vencimento, receberá o valor correspondente à rentabilidade pactuada no momento da compra, independente das variações de preço do título ao longo da aplicação. Entretanto, no caso da venda antecipada, o Tesouro Nacional recompra o título com base em seu valor de mercado. Logo, na venda antes do vencimento, o retorno da aplicação poderá ser diferente da acordada no momento da compra, dependendo do preço do título no momento em que o investidor decidir vender o título.</a:t>
            </a:r>
          </a:p>
          <a:p>
            <a:pPr fontAlgn="base"/>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a:bodyPr>
          <a:lstStyle/>
          <a:p>
            <a:r>
              <a:rPr lang="pt-BR" u="sng" dirty="0" err="1" smtClean="0"/>
              <a:t>Titulos</a:t>
            </a:r>
            <a:r>
              <a:rPr lang="pt-BR" u="sng" dirty="0" smtClean="0"/>
              <a:t> do Tesouro Direto</a:t>
            </a:r>
          </a:p>
          <a:p>
            <a:pPr fontAlgn="base"/>
            <a:r>
              <a:rPr lang="pt-BR" dirty="0" smtClean="0"/>
              <a:t>Existem 5 tipos de titulo do tesouro:</a:t>
            </a:r>
          </a:p>
          <a:p>
            <a:pPr fontAlgn="base"/>
            <a:r>
              <a:rPr lang="pt-BR" dirty="0" smtClean="0"/>
              <a:t>LTN – Letras do Tesouro Nacional</a:t>
            </a:r>
          </a:p>
          <a:p>
            <a:pPr fontAlgn="base"/>
            <a:r>
              <a:rPr lang="pt-BR" dirty="0" smtClean="0"/>
              <a:t>NTN-F – Notas do Tesouro Nacional – Serie F</a:t>
            </a:r>
          </a:p>
          <a:p>
            <a:pPr fontAlgn="base"/>
            <a:r>
              <a:rPr lang="pt-BR" dirty="0" smtClean="0"/>
              <a:t>NTN-B – Notas do Tesouro Nacional – Serie B</a:t>
            </a:r>
          </a:p>
          <a:p>
            <a:pPr fontAlgn="base"/>
            <a:r>
              <a:rPr lang="pt-BR" dirty="0" smtClean="0"/>
              <a:t>NTN-B Principal</a:t>
            </a:r>
          </a:p>
          <a:p>
            <a:pPr fontAlgn="base"/>
            <a:r>
              <a:rPr lang="pt-BR" dirty="0" smtClean="0"/>
              <a:t>LFT – Letras Financeiras do Tesouro</a:t>
            </a:r>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fontScale="85000" lnSpcReduction="20000"/>
          </a:bodyPr>
          <a:lstStyle/>
          <a:p>
            <a:r>
              <a:rPr lang="pt-BR" u="sng" dirty="0" err="1" smtClean="0"/>
              <a:t>Titulos</a:t>
            </a:r>
            <a:r>
              <a:rPr lang="pt-BR" u="sng" dirty="0" smtClean="0"/>
              <a:t> do Tesouro Direto – LTN</a:t>
            </a:r>
          </a:p>
          <a:p>
            <a:r>
              <a:rPr lang="pt-BR" dirty="0" smtClean="0"/>
              <a:t>O investidor sabe exatamente a rentabilidade a ser recebida até a data de vencimento (SELIC no lançamento);</a:t>
            </a:r>
          </a:p>
          <a:p>
            <a:r>
              <a:rPr lang="pt-BR" dirty="0" smtClean="0"/>
              <a:t>O investidor sabe exatamente o valor bruto, em reais, a ser recebido por unidade de título na data de vencimento (R$ 1.000,00):</a:t>
            </a:r>
          </a:p>
          <a:p>
            <a:r>
              <a:rPr lang="pt-BR" dirty="0" smtClean="0"/>
              <a:t>Tem fluxo simples: uma aplicação e um resgate;</a:t>
            </a:r>
          </a:p>
          <a:p>
            <a:r>
              <a:rPr lang="pt-BR" dirty="0" smtClean="0"/>
              <a:t>Maior disponibilidade de vencimentos para a negociação no Tesouro Direto;</a:t>
            </a:r>
          </a:p>
          <a:p>
            <a:r>
              <a:rPr lang="pt-BR" dirty="0" smtClean="0"/>
              <a:t>Indicado para o investidor que acredita que a taxa prefixada será maior que a taxa de juros básica da economia naquele mesmo prazo do título.</a:t>
            </a:r>
          </a:p>
          <a:p>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fontScale="85000" lnSpcReduction="20000"/>
          </a:bodyPr>
          <a:lstStyle/>
          <a:p>
            <a:r>
              <a:rPr lang="pt-BR" u="sng" dirty="0" err="1" smtClean="0"/>
              <a:t>Titulos</a:t>
            </a:r>
            <a:r>
              <a:rPr lang="pt-BR" u="sng" dirty="0" smtClean="0"/>
              <a:t> do Tesouro Direto – NTN-F</a:t>
            </a:r>
          </a:p>
          <a:p>
            <a:r>
              <a:rPr lang="pt-BR" dirty="0" smtClean="0"/>
              <a:t>O investidor sabe exatamente a rentabilidade a ser recebida até a data de vencimento;</a:t>
            </a:r>
          </a:p>
          <a:p>
            <a:r>
              <a:rPr lang="pt-BR" dirty="0" smtClean="0"/>
              <a:t>O investidor sabe exatamente o valor bruto a ser recebido por unidade de título na data de vencimento (R$ 1.000,00);</a:t>
            </a:r>
          </a:p>
          <a:p>
            <a:r>
              <a:rPr lang="pt-BR" dirty="0" smtClean="0"/>
              <a:t>Indicado para o investidor que deseja obter um fluxo de rendimentos a cada seis meses (cupons de juros) a uma taxa de juros pré-definida antes do vencimento do título;</a:t>
            </a:r>
          </a:p>
          <a:p>
            <a:r>
              <a:rPr lang="pt-BR" dirty="0" smtClean="0"/>
              <a:t>Indicado para o investidor que acredita que a taxa prefixada será maior que a taxa de juros básica da economia.</a:t>
            </a:r>
          </a:p>
          <a:p>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fontScale="92500" lnSpcReduction="10000"/>
          </a:bodyPr>
          <a:lstStyle/>
          <a:p>
            <a:r>
              <a:rPr lang="pt-BR" u="sng" dirty="0" err="1" smtClean="0"/>
              <a:t>Titulos</a:t>
            </a:r>
            <a:r>
              <a:rPr lang="pt-BR" u="sng" dirty="0" smtClean="0"/>
              <a:t> do Tesouro Direto – NTN-B</a:t>
            </a:r>
          </a:p>
          <a:p>
            <a:r>
              <a:rPr lang="pt-BR" dirty="0" smtClean="0"/>
              <a:t>Proporciona rentabilidade real;</a:t>
            </a:r>
          </a:p>
          <a:p>
            <a:r>
              <a:rPr lang="pt-BR" dirty="0" smtClean="0"/>
              <a:t>Indicado para o investidor que deseja obter um fluxo de rendimentos periódicos (cupons semestrais);</a:t>
            </a:r>
          </a:p>
          <a:p>
            <a:r>
              <a:rPr lang="pt-BR" dirty="0" smtClean="0"/>
              <a:t>Indicado para o investidor que deseja uma rentabilidade pós-fixada indexada ao IPCA;</a:t>
            </a:r>
          </a:p>
          <a:p>
            <a:r>
              <a:rPr lang="pt-BR" dirty="0" smtClean="0"/>
              <a:t>Indicado para o investidor que deseja fazer poupança de médio/longo prazos, inclusive para aposentadoria, compra de casa e outros.</a:t>
            </a:r>
          </a:p>
          <a:p>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São todos os gastos que temos</a:t>
            </a:r>
          </a:p>
          <a:p>
            <a:r>
              <a:rPr lang="pt-BR" dirty="0" smtClean="0"/>
              <a:t>Podem ser regulares ou irregulares</a:t>
            </a:r>
            <a:endParaRPr lang="pt-BR" dirty="0"/>
          </a:p>
        </p:txBody>
      </p:sp>
      <p:sp>
        <p:nvSpPr>
          <p:cNvPr id="3" name="Título 2"/>
          <p:cNvSpPr>
            <a:spLocks noGrp="1"/>
          </p:cNvSpPr>
          <p:nvPr>
            <p:ph type="title"/>
          </p:nvPr>
        </p:nvSpPr>
        <p:spPr/>
        <p:txBody>
          <a:bodyPr/>
          <a:lstStyle/>
          <a:p>
            <a:pPr algn="ctr"/>
            <a:r>
              <a:rPr lang="pt-BR" dirty="0" smtClean="0"/>
              <a:t>Despesas</a:t>
            </a:r>
            <a:endParaRPr lang="pt-BR" dirty="0"/>
          </a:p>
        </p:txBody>
      </p:sp>
      <p:pic>
        <p:nvPicPr>
          <p:cNvPr id="4" name="Imagem 3" descr="Despesa.png"/>
          <p:cNvPicPr>
            <a:picLocks noChangeAspect="1"/>
          </p:cNvPicPr>
          <p:nvPr/>
        </p:nvPicPr>
        <p:blipFill>
          <a:blip r:embed="rId2"/>
          <a:stretch>
            <a:fillRect/>
          </a:stretch>
        </p:blipFill>
        <p:spPr>
          <a:xfrm>
            <a:off x="4643438" y="3173264"/>
            <a:ext cx="3195644" cy="284654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fontScale="92500" lnSpcReduction="20000"/>
          </a:bodyPr>
          <a:lstStyle/>
          <a:p>
            <a:r>
              <a:rPr lang="pt-BR" u="sng" dirty="0" err="1" smtClean="0"/>
              <a:t>Titulos</a:t>
            </a:r>
            <a:r>
              <a:rPr lang="pt-BR" u="sng" dirty="0" smtClean="0"/>
              <a:t> do Tesouro Direto – NTN-B Principal</a:t>
            </a:r>
          </a:p>
          <a:p>
            <a:r>
              <a:rPr lang="pt-BR" dirty="0" smtClean="0"/>
              <a:t>Proporciona rentabilidade real;</a:t>
            </a:r>
          </a:p>
          <a:p>
            <a:r>
              <a:rPr lang="pt-BR" dirty="0" smtClean="0"/>
              <a:t>Indicado para o investidor que deseja uma rentabilidade pós-fixada indexada ao IPCA;</a:t>
            </a:r>
          </a:p>
          <a:p>
            <a:r>
              <a:rPr lang="pt-BR" dirty="0" smtClean="0"/>
              <a:t>Indicado para o investidor que deseja fazer poupança de médio/longo prazos, inclusive para aposentadoria, compra de casa própria, </a:t>
            </a:r>
            <a:r>
              <a:rPr lang="pt-BR" dirty="0" err="1" smtClean="0"/>
              <a:t>etc</a:t>
            </a:r>
            <a:r>
              <a:rPr lang="pt-BR" dirty="0" smtClean="0"/>
              <a:t>;</a:t>
            </a:r>
          </a:p>
          <a:p>
            <a:r>
              <a:rPr lang="pt-BR" dirty="0" smtClean="0"/>
              <a:t>Fluxo simples: uma aplicação e um resgate;</a:t>
            </a:r>
          </a:p>
          <a:p>
            <a:r>
              <a:rPr lang="pt-BR" dirty="0" smtClean="0"/>
              <a:t>Traz mais conforto ao investidor, pois suprime a preocupação e o trabalho necessários ao </a:t>
            </a:r>
            <a:r>
              <a:rPr lang="pt-BR" dirty="0" err="1" smtClean="0"/>
              <a:t>reinvestimento</a:t>
            </a:r>
            <a:r>
              <a:rPr lang="pt-BR" dirty="0" smtClean="0"/>
              <a:t>, e reduz o custo de transação;</a:t>
            </a:r>
          </a:p>
          <a:p>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00528"/>
          </a:xfrm>
        </p:spPr>
        <p:txBody>
          <a:bodyPr>
            <a:normAutofit/>
          </a:bodyPr>
          <a:lstStyle/>
          <a:p>
            <a:r>
              <a:rPr lang="pt-BR" u="sng" dirty="0" err="1" smtClean="0"/>
              <a:t>Titulos</a:t>
            </a:r>
            <a:r>
              <a:rPr lang="pt-BR" u="sng" dirty="0" smtClean="0"/>
              <a:t> do Tesouro Direto – LFT</a:t>
            </a:r>
          </a:p>
          <a:p>
            <a:r>
              <a:rPr lang="pt-BR" dirty="0" smtClean="0"/>
              <a:t>• Indicado para o investidor que deseja uma rentabilidade pós-fixada indexada à taxa de juros da economia (</a:t>
            </a:r>
            <a:r>
              <a:rPr lang="pt-BR" dirty="0" err="1" smtClean="0"/>
              <a:t>Selic</a:t>
            </a:r>
            <a:r>
              <a:rPr lang="pt-BR" dirty="0" smtClean="0"/>
              <a:t>);</a:t>
            </a:r>
          </a:p>
          <a:p>
            <a:r>
              <a:rPr lang="pt-BR" dirty="0" smtClean="0"/>
              <a:t>• Fluxo simples: uma aplicação e um resgate.</a:t>
            </a:r>
          </a:p>
          <a:p>
            <a:pPr>
              <a:buNone/>
            </a:pPr>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28628"/>
          </a:xfrm>
        </p:spPr>
        <p:txBody>
          <a:bodyPr>
            <a:normAutofit fontScale="92500" lnSpcReduction="20000"/>
          </a:bodyPr>
          <a:lstStyle/>
          <a:p>
            <a:r>
              <a:rPr lang="pt-BR" u="sng" dirty="0" err="1" smtClean="0"/>
              <a:t>Titulos</a:t>
            </a:r>
            <a:r>
              <a:rPr lang="pt-BR" u="sng" dirty="0" smtClean="0"/>
              <a:t> do Tesouro Direto</a:t>
            </a:r>
          </a:p>
          <a:p>
            <a:pPr>
              <a:buNone/>
            </a:pPr>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graphicFrame>
        <p:nvGraphicFramePr>
          <p:cNvPr id="4" name="Tabela 3"/>
          <p:cNvGraphicFramePr>
            <a:graphicFrameLocks noGrp="1"/>
          </p:cNvGraphicFramePr>
          <p:nvPr/>
        </p:nvGraphicFramePr>
        <p:xfrm>
          <a:off x="-5" y="1428730"/>
          <a:ext cx="9144003" cy="5190210"/>
        </p:xfrm>
        <a:graphic>
          <a:graphicData uri="http://schemas.openxmlformats.org/drawingml/2006/table">
            <a:tbl>
              <a:tblPr firstRow="1" bandRow="1">
                <a:tableStyleId>{5C22544A-7EE6-4342-B048-85BDC9FD1C3A}</a:tableStyleId>
              </a:tblPr>
              <a:tblGrid>
                <a:gridCol w="1142981"/>
                <a:gridCol w="1214446"/>
                <a:gridCol w="1214446"/>
                <a:gridCol w="714380"/>
                <a:gridCol w="785818"/>
                <a:gridCol w="1071570"/>
                <a:gridCol w="928694"/>
                <a:gridCol w="500066"/>
                <a:gridCol w="571504"/>
                <a:gridCol w="500066"/>
                <a:gridCol w="500032"/>
              </a:tblGrid>
              <a:tr h="353236">
                <a:tc rowSpan="2">
                  <a:txBody>
                    <a:bodyPr/>
                    <a:lstStyle/>
                    <a:p>
                      <a:pPr algn="ctr" fontAlgn="ctr"/>
                      <a:r>
                        <a:rPr lang="pt-BR" sz="1100" b="1" i="0" u="none" strike="noStrike" dirty="0">
                          <a:solidFill>
                            <a:srgbClr val="FFFFFF"/>
                          </a:solidFill>
                          <a:latin typeface="Trebuchet MS"/>
                        </a:rPr>
                        <a:t>Título</a:t>
                      </a:r>
                    </a:p>
                  </a:txBody>
                  <a:tcPr marL="9525" marR="9525" marT="9525" marB="0" anchor="ctr"/>
                </a:tc>
                <a:tc rowSpan="2">
                  <a:txBody>
                    <a:bodyPr/>
                    <a:lstStyle/>
                    <a:p>
                      <a:pPr algn="ctr" fontAlgn="ctr"/>
                      <a:r>
                        <a:rPr lang="pt-BR" sz="1100" b="1" i="0" u="none" strike="noStrike" dirty="0">
                          <a:solidFill>
                            <a:srgbClr val="FFFFFF"/>
                          </a:solidFill>
                          <a:latin typeface="Trebuchet MS"/>
                        </a:rPr>
                        <a:t>Vencimento</a:t>
                      </a:r>
                    </a:p>
                  </a:txBody>
                  <a:tcPr marL="9525" marR="9525" marT="9525" marB="0" anchor="ctr"/>
                </a:tc>
                <a:tc rowSpan="2">
                  <a:txBody>
                    <a:bodyPr/>
                    <a:lstStyle/>
                    <a:p>
                      <a:pPr algn="ctr" fontAlgn="ctr"/>
                      <a:r>
                        <a:rPr lang="pt-BR" sz="1100" b="1" i="0" u="none" strike="noStrike" dirty="0">
                          <a:solidFill>
                            <a:srgbClr val="FFFFFF"/>
                          </a:solidFill>
                          <a:latin typeface="Trebuchet MS"/>
                        </a:rPr>
                        <a:t>Indexador</a:t>
                      </a:r>
                    </a:p>
                  </a:txBody>
                  <a:tcPr marL="9525" marR="9525" marT="9525" marB="0" anchor="ctr"/>
                </a:tc>
                <a:tc gridSpan="2">
                  <a:txBody>
                    <a:bodyPr/>
                    <a:lstStyle/>
                    <a:p>
                      <a:pPr algn="ctr" fontAlgn="ctr"/>
                      <a:r>
                        <a:rPr lang="pt-BR" sz="1100" b="1" i="0" u="none" strike="noStrike">
                          <a:solidFill>
                            <a:srgbClr val="FFFFFF"/>
                          </a:solidFill>
                          <a:latin typeface="Trebuchet MS"/>
                        </a:rPr>
                        <a:t>Taxa (a.a.)</a:t>
                      </a:r>
                    </a:p>
                  </a:txBody>
                  <a:tcPr marL="9525" marR="9525" marT="9525" marB="0" anchor="ctr"/>
                </a:tc>
                <a:tc hMerge="1">
                  <a:txBody>
                    <a:bodyPr/>
                    <a:lstStyle/>
                    <a:p>
                      <a:endParaRPr lang="pt-BR"/>
                    </a:p>
                  </a:txBody>
                  <a:tcPr/>
                </a:tc>
                <a:tc gridSpan="2">
                  <a:txBody>
                    <a:bodyPr/>
                    <a:lstStyle/>
                    <a:p>
                      <a:pPr algn="ctr" fontAlgn="ctr"/>
                      <a:r>
                        <a:rPr lang="pt-BR" sz="1100" b="1" i="0" u="none" strike="noStrike">
                          <a:solidFill>
                            <a:srgbClr val="FFFFFF"/>
                          </a:solidFill>
                          <a:latin typeface="Trebuchet MS"/>
                        </a:rPr>
                        <a:t>PU Dia</a:t>
                      </a:r>
                    </a:p>
                  </a:txBody>
                  <a:tcPr marL="9525" marR="9525" marT="9525" marB="0" anchor="ctr"/>
                </a:tc>
                <a:tc hMerge="1">
                  <a:txBody>
                    <a:bodyPr/>
                    <a:lstStyle/>
                    <a:p>
                      <a:endParaRPr lang="pt-BR"/>
                    </a:p>
                  </a:txBody>
                  <a:tcPr/>
                </a:tc>
                <a:tc gridSpan="4">
                  <a:txBody>
                    <a:bodyPr/>
                    <a:lstStyle/>
                    <a:p>
                      <a:pPr algn="ctr" fontAlgn="ctr"/>
                      <a:r>
                        <a:rPr lang="pt-BR" sz="1100" b="1" i="0" u="none" strike="noStrike">
                          <a:solidFill>
                            <a:srgbClr val="FFFFFF"/>
                          </a:solidFill>
                          <a:latin typeface="Trebuchet MS"/>
                        </a:rPr>
                        <a:t>Rentabilidade Bruta Acumulada</a:t>
                      </a:r>
                    </a:p>
                  </a:txBody>
                  <a:tcPr marL="9525" marR="9525" marT="9525" marB="0" anchor="ctr"/>
                </a:tc>
                <a:tc hMerge="1">
                  <a:txBody>
                    <a:bodyPr/>
                    <a:lstStyle/>
                    <a:p>
                      <a:endParaRPr lang="pt-BR"/>
                    </a:p>
                  </a:txBody>
                  <a:tcPr/>
                </a:tc>
                <a:tc hMerge="1">
                  <a:txBody>
                    <a:bodyPr/>
                    <a:lstStyle/>
                    <a:p>
                      <a:endParaRPr lang="pt-BR"/>
                    </a:p>
                  </a:txBody>
                  <a:tcPr/>
                </a:tc>
                <a:tc hMerge="1">
                  <a:txBody>
                    <a:bodyPr/>
                    <a:lstStyle/>
                    <a:p>
                      <a:endParaRPr lang="pt-BR"/>
                    </a:p>
                  </a:txBody>
                  <a:tcPr/>
                </a:tc>
              </a:tr>
              <a:tr h="353236">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b"/>
                      <a:r>
                        <a:rPr lang="pt-BR" sz="1100" b="1" i="0" u="none" strike="noStrike">
                          <a:solidFill>
                            <a:srgbClr val="FFFFFF"/>
                          </a:solidFill>
                          <a:latin typeface="Trebuchet MS"/>
                        </a:rPr>
                        <a:t>Compra</a:t>
                      </a:r>
                    </a:p>
                  </a:txBody>
                  <a:tcPr marL="9525" marR="9525" marT="9525" marB="0" anchor="b"/>
                </a:tc>
                <a:tc>
                  <a:txBody>
                    <a:bodyPr/>
                    <a:lstStyle/>
                    <a:p>
                      <a:pPr algn="ctr" fontAlgn="b"/>
                      <a:r>
                        <a:rPr lang="pt-BR" sz="1100" b="1" i="0" u="none" strike="noStrike" dirty="0">
                          <a:solidFill>
                            <a:srgbClr val="FFFFFF"/>
                          </a:solidFill>
                          <a:latin typeface="Trebuchet MS"/>
                        </a:rPr>
                        <a:t>Venda</a:t>
                      </a:r>
                    </a:p>
                  </a:txBody>
                  <a:tcPr marL="9525" marR="9525" marT="9525" marB="0" anchor="b"/>
                </a:tc>
                <a:tc>
                  <a:txBody>
                    <a:bodyPr/>
                    <a:lstStyle/>
                    <a:p>
                      <a:pPr algn="ctr" fontAlgn="b"/>
                      <a:r>
                        <a:rPr lang="pt-BR" sz="1100" b="1" i="0" u="none" strike="noStrike" dirty="0">
                          <a:solidFill>
                            <a:srgbClr val="FFFFFF"/>
                          </a:solidFill>
                          <a:latin typeface="Trebuchet MS"/>
                        </a:rPr>
                        <a:t>Compra</a:t>
                      </a:r>
                    </a:p>
                  </a:txBody>
                  <a:tcPr marL="9525" marR="9525" marT="9525" marB="0" anchor="b"/>
                </a:tc>
                <a:tc>
                  <a:txBody>
                    <a:bodyPr/>
                    <a:lstStyle/>
                    <a:p>
                      <a:pPr algn="ctr" fontAlgn="b"/>
                      <a:r>
                        <a:rPr lang="pt-BR" sz="1100" b="1" i="0" u="none" strike="noStrike">
                          <a:solidFill>
                            <a:srgbClr val="FFFFFF"/>
                          </a:solidFill>
                          <a:latin typeface="Trebuchet MS"/>
                        </a:rPr>
                        <a:t>Venda</a:t>
                      </a:r>
                    </a:p>
                  </a:txBody>
                  <a:tcPr marL="9525" marR="9525" marT="9525" marB="0" anchor="b"/>
                </a:tc>
                <a:tc>
                  <a:txBody>
                    <a:bodyPr/>
                    <a:lstStyle/>
                    <a:p>
                      <a:pPr algn="ctr" fontAlgn="b"/>
                      <a:r>
                        <a:rPr lang="pt-BR" sz="1100" b="1" i="0" u="none" strike="noStrike">
                          <a:solidFill>
                            <a:srgbClr val="FFFFFF"/>
                          </a:solidFill>
                          <a:latin typeface="Trebuchet MS"/>
                        </a:rPr>
                        <a:t>30 dias</a:t>
                      </a:r>
                    </a:p>
                  </a:txBody>
                  <a:tcPr marL="9525" marR="9525" marT="9525" marB="0" anchor="b"/>
                </a:tc>
                <a:tc>
                  <a:txBody>
                    <a:bodyPr/>
                    <a:lstStyle/>
                    <a:p>
                      <a:pPr algn="ctr" fontAlgn="b"/>
                      <a:r>
                        <a:rPr lang="pt-BR" sz="1100" b="1" i="0" u="none" strike="noStrike">
                          <a:solidFill>
                            <a:srgbClr val="FFFFFF"/>
                          </a:solidFill>
                          <a:latin typeface="Trebuchet MS"/>
                        </a:rPr>
                        <a:t>Mês Anterior</a:t>
                      </a:r>
                    </a:p>
                  </a:txBody>
                  <a:tcPr marL="9525" marR="9525" marT="9525" marB="0" anchor="b"/>
                </a:tc>
                <a:tc>
                  <a:txBody>
                    <a:bodyPr/>
                    <a:lstStyle/>
                    <a:p>
                      <a:pPr algn="ctr" fontAlgn="b"/>
                      <a:r>
                        <a:rPr lang="pt-BR" sz="1100" b="1" i="0" u="none" strike="noStrike">
                          <a:solidFill>
                            <a:srgbClr val="FFFFFF"/>
                          </a:solidFill>
                          <a:latin typeface="Trebuchet MS"/>
                        </a:rPr>
                        <a:t>No Ano</a:t>
                      </a:r>
                    </a:p>
                  </a:txBody>
                  <a:tcPr marL="9525" marR="9525" marT="9525" marB="0" anchor="b"/>
                </a:tc>
                <a:tc>
                  <a:txBody>
                    <a:bodyPr/>
                    <a:lstStyle/>
                    <a:p>
                      <a:pPr algn="ctr" fontAlgn="b"/>
                      <a:r>
                        <a:rPr lang="pt-BR" sz="1100" b="1" i="0" u="none" strike="noStrike">
                          <a:solidFill>
                            <a:srgbClr val="FFFFFF"/>
                          </a:solidFill>
                          <a:latin typeface="Trebuchet MS"/>
                        </a:rPr>
                        <a:t>12 Meses</a:t>
                      </a:r>
                    </a:p>
                  </a:txBody>
                  <a:tcPr marL="9525" marR="9525" marT="9525" marB="0" anchor="b"/>
                </a:tc>
              </a:tr>
              <a:tr h="320267">
                <a:tc>
                  <a:txBody>
                    <a:bodyPr/>
                    <a:lstStyle/>
                    <a:p>
                      <a:pPr algn="l" fontAlgn="b"/>
                      <a:r>
                        <a:rPr lang="pt-BR" sz="1100" b="0" i="0" u="none" strike="noStrike">
                          <a:solidFill>
                            <a:srgbClr val="585A5B"/>
                          </a:solidFill>
                          <a:latin typeface="Trebuchet MS"/>
                        </a:rPr>
                        <a:t>LTN</a:t>
                      </a:r>
                    </a:p>
                  </a:txBody>
                  <a:tcPr marL="9525" marR="9525" marT="9525" marB="0" anchor="b"/>
                </a:tc>
                <a:tc>
                  <a:txBody>
                    <a:bodyPr/>
                    <a:lstStyle/>
                    <a:p>
                      <a:pPr algn="ctr" fontAlgn="b"/>
                      <a:r>
                        <a:rPr lang="pt-BR" sz="1100" b="0" i="0" u="none" strike="noStrike" dirty="0">
                          <a:solidFill>
                            <a:srgbClr val="585A5B"/>
                          </a:solidFill>
                          <a:latin typeface="Trebuchet MS"/>
                        </a:rPr>
                        <a:t>01/01/2015</a:t>
                      </a:r>
                    </a:p>
                  </a:txBody>
                  <a:tcPr marL="9525" marR="9525" marT="9525" marB="0" anchor="b"/>
                </a:tc>
                <a:tc>
                  <a:txBody>
                    <a:bodyPr/>
                    <a:lstStyle/>
                    <a:p>
                      <a:pPr algn="l" fontAlgn="b"/>
                      <a:r>
                        <a:rPr lang="pt-BR" sz="1100" b="0" i="0" u="none" strike="noStrike">
                          <a:solidFill>
                            <a:srgbClr val="585A5B"/>
                          </a:solidFill>
                          <a:latin typeface="Trebuchet MS"/>
                        </a:rPr>
                        <a:t>Prefixado</a:t>
                      </a:r>
                    </a:p>
                  </a:txBody>
                  <a:tcPr marL="9525" marR="9525" marT="9525" marB="0" anchor="b"/>
                </a:tc>
                <a:tc>
                  <a:txBody>
                    <a:bodyPr/>
                    <a:lstStyle/>
                    <a:p>
                      <a:pPr algn="r" fontAlgn="b"/>
                      <a:r>
                        <a:rPr lang="pt-BR" sz="1100" b="0" i="0" u="none" strike="noStrike">
                          <a:solidFill>
                            <a:srgbClr val="585A5B"/>
                          </a:solidFill>
                          <a:latin typeface="Trebuchet MS"/>
                        </a:rPr>
                        <a:t>10,67%</a:t>
                      </a:r>
                    </a:p>
                  </a:txBody>
                  <a:tcPr marL="9525" marR="9525" marT="9525" marB="0" anchor="b"/>
                </a:tc>
                <a:tc>
                  <a:txBody>
                    <a:bodyPr/>
                    <a:lstStyle/>
                    <a:p>
                      <a:pPr algn="r" fontAlgn="b"/>
                      <a:r>
                        <a:rPr lang="pt-BR" sz="1100" b="0" i="0" u="none" strike="noStrike">
                          <a:solidFill>
                            <a:srgbClr val="585A5B"/>
                          </a:solidFill>
                          <a:latin typeface="Trebuchet MS"/>
                        </a:rPr>
                        <a:t>10,73%</a:t>
                      </a:r>
                    </a:p>
                  </a:txBody>
                  <a:tcPr marL="9525" marR="9525" marT="9525" marB="0" anchor="b"/>
                </a:tc>
                <a:tc>
                  <a:txBody>
                    <a:bodyPr/>
                    <a:lstStyle/>
                    <a:p>
                      <a:pPr algn="r" fontAlgn="b"/>
                      <a:r>
                        <a:rPr lang="pt-BR" sz="1100" b="0" i="0" u="none" strike="noStrike">
                          <a:solidFill>
                            <a:srgbClr val="585A5B"/>
                          </a:solidFill>
                          <a:latin typeface="Trebuchet MS"/>
                        </a:rPr>
                        <a:t>732,42</a:t>
                      </a:r>
                    </a:p>
                  </a:txBody>
                  <a:tcPr marL="9525" marR="9525" marT="9525" marB="0" anchor="b"/>
                </a:tc>
                <a:tc>
                  <a:txBody>
                    <a:bodyPr/>
                    <a:lstStyle/>
                    <a:p>
                      <a:pPr algn="r" fontAlgn="b"/>
                      <a:r>
                        <a:rPr lang="pt-BR" sz="1100" b="0" i="0" u="none" strike="noStrike" dirty="0">
                          <a:solidFill>
                            <a:srgbClr val="585A5B"/>
                          </a:solidFill>
                          <a:latin typeface="Trebuchet MS"/>
                        </a:rPr>
                        <a:t>731,21</a:t>
                      </a:r>
                    </a:p>
                  </a:txBody>
                  <a:tcPr marL="9525" marR="9525" marT="9525" marB="0" anchor="b"/>
                </a:tc>
                <a:tc>
                  <a:txBody>
                    <a:bodyPr/>
                    <a:lstStyle/>
                    <a:p>
                      <a:pPr algn="r" fontAlgn="b"/>
                      <a:r>
                        <a:rPr lang="pt-BR" sz="1100" b="0" i="0" u="none" strike="noStrike">
                          <a:solidFill>
                            <a:srgbClr val="585A5B"/>
                          </a:solidFill>
                          <a:latin typeface="Trebuchet MS"/>
                        </a:rPr>
                        <a:t>1,63%</a:t>
                      </a:r>
                    </a:p>
                  </a:txBody>
                  <a:tcPr marL="9525" marR="9525" marT="9525" marB="0" anchor="b"/>
                </a:tc>
                <a:tc>
                  <a:txBody>
                    <a:bodyPr/>
                    <a:lstStyle/>
                    <a:p>
                      <a:pPr algn="r" fontAlgn="b"/>
                      <a:r>
                        <a:rPr lang="pt-BR" sz="1100" b="0" i="0" u="none" strike="noStrike">
                          <a:solidFill>
                            <a:srgbClr val="585A5B"/>
                          </a:solidFill>
                          <a:latin typeface="Trebuchet MS"/>
                        </a:rPr>
                        <a:t>2,79%</a:t>
                      </a:r>
                    </a:p>
                  </a:txBody>
                  <a:tcPr marL="9525" marR="9525" marT="9525" marB="0" anchor="b"/>
                </a:tc>
                <a:tc>
                  <a:txBody>
                    <a:bodyPr/>
                    <a:lstStyle/>
                    <a:p>
                      <a:pPr algn="r" fontAlgn="b"/>
                      <a:r>
                        <a:rPr lang="pt-BR" sz="1100" b="0" i="0" u="none" strike="noStrike">
                          <a:solidFill>
                            <a:srgbClr val="585A5B"/>
                          </a:solidFill>
                          <a:latin typeface="Trebuchet MS"/>
                        </a:rPr>
                        <a:t>-</a:t>
                      </a:r>
                    </a:p>
                  </a:txBody>
                  <a:tcPr marL="9525" marR="9525" marT="9525" marB="0" anchor="b"/>
                </a:tc>
                <a:tc>
                  <a:txBody>
                    <a:bodyPr/>
                    <a:lstStyle/>
                    <a:p>
                      <a:pPr algn="r" fontAlgn="b"/>
                      <a:r>
                        <a:rPr lang="pt-BR" sz="1100" b="0" i="0" u="none" strike="noStrike">
                          <a:solidFill>
                            <a:srgbClr val="585A5B"/>
                          </a:solidFill>
                          <a:latin typeface="Trebuchet MS"/>
                        </a:rPr>
                        <a:t>-</a:t>
                      </a:r>
                    </a:p>
                  </a:txBody>
                  <a:tcPr marL="9525" marR="9525" marT="9525" marB="0" anchor="b"/>
                </a:tc>
              </a:tr>
              <a:tr h="320267">
                <a:tc>
                  <a:txBody>
                    <a:bodyPr/>
                    <a:lstStyle/>
                    <a:p>
                      <a:pPr algn="l" fontAlgn="b"/>
                      <a:r>
                        <a:rPr lang="pt-BR" sz="1100" b="0" i="0" u="none" strike="noStrike">
                          <a:solidFill>
                            <a:srgbClr val="585A5B"/>
                          </a:solidFill>
                          <a:latin typeface="Trebuchet MS"/>
                        </a:rPr>
                        <a:t>NTN-F</a:t>
                      </a:r>
                    </a:p>
                  </a:txBody>
                  <a:tcPr marL="9525" marR="9525" marT="9525" marB="0" anchor="b"/>
                </a:tc>
                <a:tc>
                  <a:txBody>
                    <a:bodyPr/>
                    <a:lstStyle/>
                    <a:p>
                      <a:pPr algn="ctr" fontAlgn="b"/>
                      <a:r>
                        <a:rPr lang="pt-BR" sz="1100" b="0" i="0" u="none" strike="noStrike">
                          <a:solidFill>
                            <a:srgbClr val="585A5B"/>
                          </a:solidFill>
                          <a:latin typeface="Trebuchet MS"/>
                        </a:rPr>
                        <a:t>01/01/2017</a:t>
                      </a:r>
                    </a:p>
                  </a:txBody>
                  <a:tcPr marL="9525" marR="9525" marT="9525" marB="0" anchor="b"/>
                </a:tc>
                <a:tc>
                  <a:txBody>
                    <a:bodyPr/>
                    <a:lstStyle/>
                    <a:p>
                      <a:pPr algn="l" fontAlgn="b"/>
                      <a:r>
                        <a:rPr lang="pt-BR" sz="1100" b="0" i="0" u="none" strike="noStrike">
                          <a:solidFill>
                            <a:srgbClr val="585A5B"/>
                          </a:solidFill>
                          <a:latin typeface="Trebuchet MS"/>
                        </a:rPr>
                        <a:t>Prefixado</a:t>
                      </a:r>
                    </a:p>
                  </a:txBody>
                  <a:tcPr marL="9525" marR="9525" marT="9525" marB="0" anchor="b"/>
                </a:tc>
                <a:tc>
                  <a:txBody>
                    <a:bodyPr/>
                    <a:lstStyle/>
                    <a:p>
                      <a:pPr algn="r" fontAlgn="b"/>
                      <a:r>
                        <a:rPr lang="pt-BR" sz="1100" b="0" i="0" u="none" strike="noStrike" dirty="0">
                          <a:solidFill>
                            <a:srgbClr val="585A5B"/>
                          </a:solidFill>
                          <a:latin typeface="Trebuchet MS"/>
                        </a:rPr>
                        <a:t>10,98%</a:t>
                      </a:r>
                    </a:p>
                  </a:txBody>
                  <a:tcPr marL="9525" marR="9525" marT="9525" marB="0" anchor="b"/>
                </a:tc>
                <a:tc>
                  <a:txBody>
                    <a:bodyPr/>
                    <a:lstStyle/>
                    <a:p>
                      <a:pPr algn="r" fontAlgn="b"/>
                      <a:r>
                        <a:rPr lang="pt-BR" sz="1100" b="0" i="0" u="none" strike="noStrike">
                          <a:solidFill>
                            <a:srgbClr val="585A5B"/>
                          </a:solidFill>
                          <a:latin typeface="Trebuchet MS"/>
                        </a:rPr>
                        <a:t>11,04%</a:t>
                      </a:r>
                    </a:p>
                  </a:txBody>
                  <a:tcPr marL="9525" marR="9525" marT="9525" marB="0" anchor="b"/>
                </a:tc>
                <a:tc>
                  <a:txBody>
                    <a:bodyPr/>
                    <a:lstStyle/>
                    <a:p>
                      <a:pPr algn="r" fontAlgn="b"/>
                      <a:r>
                        <a:rPr lang="pt-BR" sz="1100" b="0" i="0" u="none" strike="noStrike">
                          <a:solidFill>
                            <a:srgbClr val="585A5B"/>
                          </a:solidFill>
                          <a:latin typeface="Trebuchet MS"/>
                        </a:rPr>
                        <a:t>1.007,07</a:t>
                      </a:r>
                    </a:p>
                  </a:txBody>
                  <a:tcPr marL="9525" marR="9525" marT="9525" marB="0" anchor="b"/>
                </a:tc>
                <a:tc>
                  <a:txBody>
                    <a:bodyPr/>
                    <a:lstStyle/>
                    <a:p>
                      <a:pPr algn="r" fontAlgn="b"/>
                      <a:r>
                        <a:rPr lang="pt-BR" sz="1100" b="0" i="0" u="none" strike="noStrike" dirty="0">
                          <a:solidFill>
                            <a:srgbClr val="585A5B"/>
                          </a:solidFill>
                          <a:latin typeface="Trebuchet MS"/>
                        </a:rPr>
                        <a:t>1.004,94</a:t>
                      </a:r>
                    </a:p>
                  </a:txBody>
                  <a:tcPr marL="9525" marR="9525" marT="9525" marB="0" anchor="b"/>
                </a:tc>
                <a:tc>
                  <a:txBody>
                    <a:bodyPr/>
                    <a:lstStyle/>
                    <a:p>
                      <a:pPr algn="r" fontAlgn="b"/>
                      <a:r>
                        <a:rPr lang="pt-BR" sz="1100" b="0" i="0" u="none" strike="noStrike" dirty="0">
                          <a:solidFill>
                            <a:srgbClr val="585A5B"/>
                          </a:solidFill>
                          <a:latin typeface="Trebuchet MS"/>
                        </a:rPr>
                        <a:t>1,90%</a:t>
                      </a:r>
                    </a:p>
                  </a:txBody>
                  <a:tcPr marL="9525" marR="9525" marT="9525" marB="0" anchor="b"/>
                </a:tc>
                <a:tc>
                  <a:txBody>
                    <a:bodyPr/>
                    <a:lstStyle/>
                    <a:p>
                      <a:pPr algn="r" fontAlgn="b"/>
                      <a:r>
                        <a:rPr lang="pt-BR" sz="1100" b="0" i="0" u="none" strike="noStrike">
                          <a:solidFill>
                            <a:srgbClr val="585A5B"/>
                          </a:solidFill>
                          <a:latin typeface="Trebuchet MS"/>
                        </a:rPr>
                        <a:t>2,82%</a:t>
                      </a:r>
                    </a:p>
                  </a:txBody>
                  <a:tcPr marL="9525" marR="9525" marT="9525" marB="0" anchor="b"/>
                </a:tc>
                <a:tc>
                  <a:txBody>
                    <a:bodyPr/>
                    <a:lstStyle/>
                    <a:p>
                      <a:pPr algn="r" fontAlgn="b"/>
                      <a:r>
                        <a:rPr lang="pt-BR" sz="1100" b="0" i="0" u="none" strike="noStrike">
                          <a:solidFill>
                            <a:srgbClr val="585A5B"/>
                          </a:solidFill>
                          <a:latin typeface="Trebuchet MS"/>
                        </a:rPr>
                        <a:t>15,42%</a:t>
                      </a:r>
                    </a:p>
                  </a:txBody>
                  <a:tcPr marL="9525" marR="9525" marT="9525" marB="0" anchor="b"/>
                </a:tc>
                <a:tc>
                  <a:txBody>
                    <a:bodyPr/>
                    <a:lstStyle/>
                    <a:p>
                      <a:pPr algn="r" fontAlgn="b"/>
                      <a:r>
                        <a:rPr lang="pt-BR" sz="1100" b="0" i="0" u="none" strike="noStrike">
                          <a:solidFill>
                            <a:srgbClr val="585A5B"/>
                          </a:solidFill>
                          <a:latin typeface="Trebuchet MS"/>
                        </a:rPr>
                        <a:t>16,30%</a:t>
                      </a:r>
                    </a:p>
                  </a:txBody>
                  <a:tcPr marL="9525" marR="9525" marT="9525" marB="0" anchor="b"/>
                </a:tc>
              </a:tr>
              <a:tr h="320267">
                <a:tc>
                  <a:txBody>
                    <a:bodyPr/>
                    <a:lstStyle/>
                    <a:p>
                      <a:pPr algn="l" fontAlgn="b"/>
                      <a:r>
                        <a:rPr lang="pt-BR" sz="1100" b="0" i="0" u="none" strike="noStrike">
                          <a:solidFill>
                            <a:srgbClr val="585A5B"/>
                          </a:solidFill>
                          <a:latin typeface="Trebuchet MS"/>
                        </a:rPr>
                        <a:t>NTN-F</a:t>
                      </a:r>
                    </a:p>
                  </a:txBody>
                  <a:tcPr marL="9525" marR="9525" marT="9525" marB="0" anchor="b"/>
                </a:tc>
                <a:tc>
                  <a:txBody>
                    <a:bodyPr/>
                    <a:lstStyle/>
                    <a:p>
                      <a:pPr algn="ctr" fontAlgn="b"/>
                      <a:r>
                        <a:rPr lang="pt-BR" sz="1100" b="0" i="0" u="none" strike="noStrike">
                          <a:solidFill>
                            <a:srgbClr val="585A5B"/>
                          </a:solidFill>
                          <a:latin typeface="Trebuchet MS"/>
                        </a:rPr>
                        <a:t>01/01/2021</a:t>
                      </a:r>
                    </a:p>
                  </a:txBody>
                  <a:tcPr marL="9525" marR="9525" marT="9525" marB="0" anchor="b"/>
                </a:tc>
                <a:tc>
                  <a:txBody>
                    <a:bodyPr/>
                    <a:lstStyle/>
                    <a:p>
                      <a:pPr algn="l" fontAlgn="b"/>
                      <a:r>
                        <a:rPr lang="pt-BR" sz="1100" b="0" i="0" u="none" strike="noStrike">
                          <a:solidFill>
                            <a:srgbClr val="585A5B"/>
                          </a:solidFill>
                          <a:latin typeface="Trebuchet MS"/>
                        </a:rPr>
                        <a:t>Prefixado</a:t>
                      </a:r>
                    </a:p>
                  </a:txBody>
                  <a:tcPr marL="9525" marR="9525" marT="9525" marB="0" anchor="b"/>
                </a:tc>
                <a:tc>
                  <a:txBody>
                    <a:bodyPr/>
                    <a:lstStyle/>
                    <a:p>
                      <a:pPr algn="r" fontAlgn="b"/>
                      <a:r>
                        <a:rPr lang="pt-BR" sz="1100" b="0" i="0" u="none" strike="noStrike">
                          <a:solidFill>
                            <a:srgbClr val="585A5B"/>
                          </a:solidFill>
                          <a:latin typeface="Trebuchet MS"/>
                        </a:rPr>
                        <a:t>11,19%</a:t>
                      </a:r>
                    </a:p>
                  </a:txBody>
                  <a:tcPr marL="9525" marR="9525" marT="9525" marB="0" anchor="b"/>
                </a:tc>
                <a:tc>
                  <a:txBody>
                    <a:bodyPr/>
                    <a:lstStyle/>
                    <a:p>
                      <a:pPr algn="r" fontAlgn="b"/>
                      <a:r>
                        <a:rPr lang="pt-BR" sz="1100" b="0" i="0" u="none" strike="noStrike" dirty="0">
                          <a:solidFill>
                            <a:srgbClr val="585A5B"/>
                          </a:solidFill>
                          <a:latin typeface="Trebuchet MS"/>
                        </a:rPr>
                        <a:t>11,25%</a:t>
                      </a:r>
                    </a:p>
                  </a:txBody>
                  <a:tcPr marL="9525" marR="9525" marT="9525" marB="0" anchor="b"/>
                </a:tc>
                <a:tc>
                  <a:txBody>
                    <a:bodyPr/>
                    <a:lstStyle/>
                    <a:p>
                      <a:pPr algn="r" fontAlgn="b"/>
                      <a:r>
                        <a:rPr lang="pt-BR" sz="1100" b="0" i="0" u="none" strike="noStrike">
                          <a:solidFill>
                            <a:srgbClr val="585A5B"/>
                          </a:solidFill>
                          <a:latin typeface="Trebuchet MS"/>
                        </a:rPr>
                        <a:t>979,81</a:t>
                      </a:r>
                    </a:p>
                  </a:txBody>
                  <a:tcPr marL="9525" marR="9525" marT="9525" marB="0" anchor="b"/>
                </a:tc>
                <a:tc>
                  <a:txBody>
                    <a:bodyPr/>
                    <a:lstStyle/>
                    <a:p>
                      <a:pPr algn="r" fontAlgn="b"/>
                      <a:r>
                        <a:rPr lang="pt-BR" sz="1100" b="0" i="0" u="none" strike="noStrike">
                          <a:solidFill>
                            <a:srgbClr val="585A5B"/>
                          </a:solidFill>
                          <a:latin typeface="Trebuchet MS"/>
                        </a:rPr>
                        <a:t>976,73</a:t>
                      </a:r>
                    </a:p>
                  </a:txBody>
                  <a:tcPr marL="9525" marR="9525" marT="9525" marB="0" anchor="b"/>
                </a:tc>
                <a:tc>
                  <a:txBody>
                    <a:bodyPr/>
                    <a:lstStyle/>
                    <a:p>
                      <a:pPr algn="r" fontAlgn="b"/>
                      <a:r>
                        <a:rPr lang="pt-BR" sz="1100" b="0" i="0" u="none" strike="noStrike" dirty="0">
                          <a:solidFill>
                            <a:srgbClr val="585A5B"/>
                          </a:solidFill>
                          <a:latin typeface="Trebuchet MS"/>
                        </a:rPr>
                        <a:t>1,91%</a:t>
                      </a:r>
                    </a:p>
                  </a:txBody>
                  <a:tcPr marL="9525" marR="9525" marT="9525" marB="0" anchor="b"/>
                </a:tc>
                <a:tc>
                  <a:txBody>
                    <a:bodyPr/>
                    <a:lstStyle/>
                    <a:p>
                      <a:pPr algn="r" fontAlgn="b"/>
                      <a:r>
                        <a:rPr lang="pt-BR" sz="1100" b="0" i="0" u="none" strike="noStrike">
                          <a:solidFill>
                            <a:srgbClr val="585A5B"/>
                          </a:solidFill>
                          <a:latin typeface="Trebuchet MS"/>
                        </a:rPr>
                        <a:t>2,95%</a:t>
                      </a:r>
                    </a:p>
                  </a:txBody>
                  <a:tcPr marL="9525" marR="9525" marT="9525" marB="0" anchor="b"/>
                </a:tc>
                <a:tc>
                  <a:txBody>
                    <a:bodyPr/>
                    <a:lstStyle/>
                    <a:p>
                      <a:pPr algn="r" fontAlgn="b"/>
                      <a:r>
                        <a:rPr lang="pt-BR" sz="1100" b="0" i="0" u="none" strike="noStrike">
                          <a:solidFill>
                            <a:srgbClr val="585A5B"/>
                          </a:solidFill>
                          <a:latin typeface="Trebuchet MS"/>
                        </a:rPr>
                        <a:t>16,93%</a:t>
                      </a:r>
                    </a:p>
                  </a:txBody>
                  <a:tcPr marL="9525" marR="9525" marT="9525" marB="0" anchor="b"/>
                </a:tc>
                <a:tc>
                  <a:txBody>
                    <a:bodyPr/>
                    <a:lstStyle/>
                    <a:p>
                      <a:pPr algn="r" fontAlgn="b"/>
                      <a:r>
                        <a:rPr lang="pt-BR" sz="1100" b="0" i="0" u="none" strike="noStrike">
                          <a:solidFill>
                            <a:srgbClr val="585A5B"/>
                          </a:solidFill>
                          <a:latin typeface="Trebuchet MS"/>
                        </a:rPr>
                        <a:t>17,99%</a:t>
                      </a:r>
                    </a:p>
                  </a:txBody>
                  <a:tcPr marL="9525" marR="9525" marT="9525" marB="0" anchor="b"/>
                </a:tc>
              </a:tr>
              <a:tr h="320267">
                <a:tc>
                  <a:txBody>
                    <a:bodyPr/>
                    <a:lstStyle/>
                    <a:p>
                      <a:pPr algn="l" fontAlgn="b"/>
                      <a:r>
                        <a:rPr lang="pt-BR" sz="1100" b="0" i="0" u="none" strike="noStrike">
                          <a:solidFill>
                            <a:srgbClr val="585A5B"/>
                          </a:solidFill>
                          <a:latin typeface="Trebuchet MS"/>
                        </a:rPr>
                        <a:t>NTN-B</a:t>
                      </a:r>
                    </a:p>
                  </a:txBody>
                  <a:tcPr marL="9525" marR="9525" marT="9525" marB="0" anchor="b"/>
                </a:tc>
                <a:tc>
                  <a:txBody>
                    <a:bodyPr/>
                    <a:lstStyle/>
                    <a:p>
                      <a:pPr algn="ctr" fontAlgn="b"/>
                      <a:r>
                        <a:rPr lang="pt-BR" sz="1100" b="0" i="0" u="none" strike="noStrike">
                          <a:solidFill>
                            <a:srgbClr val="585A5B"/>
                          </a:solidFill>
                          <a:latin typeface="Trebuchet MS"/>
                        </a:rPr>
                        <a:t>15/05/2015</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4,92%</a:t>
                      </a:r>
                    </a:p>
                  </a:txBody>
                  <a:tcPr marL="9525" marR="9525" marT="9525" marB="0" anchor="b"/>
                </a:tc>
                <a:tc>
                  <a:txBody>
                    <a:bodyPr/>
                    <a:lstStyle/>
                    <a:p>
                      <a:pPr algn="r" fontAlgn="b"/>
                      <a:r>
                        <a:rPr lang="pt-BR" sz="1100" b="0" i="0" u="none" strike="noStrike">
                          <a:solidFill>
                            <a:srgbClr val="585A5B"/>
                          </a:solidFill>
                          <a:latin typeface="Trebuchet MS"/>
                        </a:rPr>
                        <a:t>4,96%</a:t>
                      </a:r>
                    </a:p>
                  </a:txBody>
                  <a:tcPr marL="9525" marR="9525" marT="9525" marB="0" anchor="b"/>
                </a:tc>
                <a:tc>
                  <a:txBody>
                    <a:bodyPr/>
                    <a:lstStyle/>
                    <a:p>
                      <a:pPr algn="r" fontAlgn="b"/>
                      <a:r>
                        <a:rPr lang="pt-BR" sz="1100" b="0" i="0" u="none" strike="noStrike">
                          <a:solidFill>
                            <a:srgbClr val="585A5B"/>
                          </a:solidFill>
                          <a:latin typeface="Trebuchet MS"/>
                        </a:rPr>
                        <a:t>2.172,01</a:t>
                      </a:r>
                    </a:p>
                  </a:txBody>
                  <a:tcPr marL="9525" marR="9525" marT="9525" marB="0" anchor="b"/>
                </a:tc>
                <a:tc>
                  <a:txBody>
                    <a:bodyPr/>
                    <a:lstStyle/>
                    <a:p>
                      <a:pPr algn="r" fontAlgn="b"/>
                      <a:r>
                        <a:rPr lang="pt-BR" sz="1100" b="0" i="0" u="none" strike="noStrike">
                          <a:solidFill>
                            <a:srgbClr val="585A5B"/>
                          </a:solidFill>
                          <a:latin typeface="Trebuchet MS"/>
                        </a:rPr>
                        <a:t>2.169,41</a:t>
                      </a:r>
                    </a:p>
                  </a:txBody>
                  <a:tcPr marL="9525" marR="9525" marT="9525" marB="0" anchor="b"/>
                </a:tc>
                <a:tc>
                  <a:txBody>
                    <a:bodyPr/>
                    <a:lstStyle/>
                    <a:p>
                      <a:pPr algn="r" fontAlgn="b"/>
                      <a:r>
                        <a:rPr lang="pt-BR" sz="1100" b="0" i="0" u="none" strike="noStrike" dirty="0">
                          <a:solidFill>
                            <a:srgbClr val="585A5B"/>
                          </a:solidFill>
                          <a:latin typeface="Trebuchet MS"/>
                        </a:rPr>
                        <a:t>1,54%</a:t>
                      </a:r>
                    </a:p>
                  </a:txBody>
                  <a:tcPr marL="9525" marR="9525" marT="9525" marB="0" anchor="b"/>
                </a:tc>
                <a:tc>
                  <a:txBody>
                    <a:bodyPr/>
                    <a:lstStyle/>
                    <a:p>
                      <a:pPr algn="r" fontAlgn="b"/>
                      <a:r>
                        <a:rPr lang="pt-BR" sz="1100" b="0" i="0" u="none" strike="noStrike" dirty="0">
                          <a:solidFill>
                            <a:srgbClr val="585A5B"/>
                          </a:solidFill>
                          <a:latin typeface="Trebuchet MS"/>
                        </a:rPr>
                        <a:t>1,48%</a:t>
                      </a:r>
                    </a:p>
                  </a:txBody>
                  <a:tcPr marL="9525" marR="9525" marT="9525" marB="0" anchor="b"/>
                </a:tc>
                <a:tc>
                  <a:txBody>
                    <a:bodyPr/>
                    <a:lstStyle/>
                    <a:p>
                      <a:pPr algn="r" fontAlgn="b"/>
                      <a:r>
                        <a:rPr lang="pt-BR" sz="1100" b="0" i="0" u="none" strike="noStrike">
                          <a:solidFill>
                            <a:srgbClr val="585A5B"/>
                          </a:solidFill>
                          <a:latin typeface="Trebuchet MS"/>
                        </a:rPr>
                        <a:t>15,80%</a:t>
                      </a:r>
                    </a:p>
                  </a:txBody>
                  <a:tcPr marL="9525" marR="9525" marT="9525" marB="0" anchor="b"/>
                </a:tc>
                <a:tc>
                  <a:txBody>
                    <a:bodyPr/>
                    <a:lstStyle/>
                    <a:p>
                      <a:pPr algn="r" fontAlgn="b"/>
                      <a:r>
                        <a:rPr lang="pt-BR" sz="1100" b="0" i="0" u="none" strike="noStrike">
                          <a:solidFill>
                            <a:srgbClr val="585A5B"/>
                          </a:solidFill>
                          <a:latin typeface="Trebuchet MS"/>
                        </a:rPr>
                        <a:t>17,73%</a:t>
                      </a:r>
                    </a:p>
                  </a:txBody>
                  <a:tcPr marL="9525" marR="9525" marT="9525" marB="0" anchor="b"/>
                </a:tc>
              </a:tr>
              <a:tr h="320267">
                <a:tc>
                  <a:txBody>
                    <a:bodyPr/>
                    <a:lstStyle/>
                    <a:p>
                      <a:pPr algn="l" fontAlgn="b"/>
                      <a:r>
                        <a:rPr lang="pt-BR" sz="1100" b="0" i="0" u="none" strike="noStrike">
                          <a:solidFill>
                            <a:srgbClr val="585A5B"/>
                          </a:solidFill>
                          <a:latin typeface="Trebuchet MS"/>
                        </a:rPr>
                        <a:t>NTN-B</a:t>
                      </a:r>
                    </a:p>
                  </a:txBody>
                  <a:tcPr marL="9525" marR="9525" marT="9525" marB="0" anchor="b"/>
                </a:tc>
                <a:tc>
                  <a:txBody>
                    <a:bodyPr/>
                    <a:lstStyle/>
                    <a:p>
                      <a:pPr algn="ctr" fontAlgn="b"/>
                      <a:r>
                        <a:rPr lang="pt-BR" sz="1100" b="0" i="0" u="none" strike="noStrike">
                          <a:solidFill>
                            <a:srgbClr val="585A5B"/>
                          </a:solidFill>
                          <a:latin typeface="Trebuchet MS"/>
                        </a:rPr>
                        <a:t>15/05/2017</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5,17%</a:t>
                      </a:r>
                    </a:p>
                  </a:txBody>
                  <a:tcPr marL="9525" marR="9525" marT="9525" marB="0" anchor="b"/>
                </a:tc>
                <a:tc>
                  <a:txBody>
                    <a:bodyPr/>
                    <a:lstStyle/>
                    <a:p>
                      <a:pPr algn="r" fontAlgn="b"/>
                      <a:r>
                        <a:rPr lang="pt-BR" sz="1100" b="0" i="0" u="none" strike="noStrike">
                          <a:solidFill>
                            <a:srgbClr val="585A5B"/>
                          </a:solidFill>
                          <a:latin typeface="Trebuchet MS"/>
                        </a:rPr>
                        <a:t>5,23%</a:t>
                      </a:r>
                    </a:p>
                  </a:txBody>
                  <a:tcPr marL="9525" marR="9525" marT="9525" marB="0" anchor="b"/>
                </a:tc>
                <a:tc>
                  <a:txBody>
                    <a:bodyPr/>
                    <a:lstStyle/>
                    <a:p>
                      <a:pPr algn="r" fontAlgn="b"/>
                      <a:r>
                        <a:rPr lang="pt-BR" sz="1100" b="0" i="0" u="none" strike="noStrike">
                          <a:solidFill>
                            <a:srgbClr val="585A5B"/>
                          </a:solidFill>
                          <a:latin typeface="Trebuchet MS"/>
                        </a:rPr>
                        <a:t>2.183,53</a:t>
                      </a:r>
                    </a:p>
                  </a:txBody>
                  <a:tcPr marL="9525" marR="9525" marT="9525" marB="0" anchor="b"/>
                </a:tc>
                <a:tc>
                  <a:txBody>
                    <a:bodyPr/>
                    <a:lstStyle/>
                    <a:p>
                      <a:pPr algn="r" fontAlgn="b"/>
                      <a:r>
                        <a:rPr lang="pt-BR" sz="1100" b="0" i="0" u="none" strike="noStrike">
                          <a:solidFill>
                            <a:srgbClr val="585A5B"/>
                          </a:solidFill>
                          <a:latin typeface="Trebuchet MS"/>
                        </a:rPr>
                        <a:t>2.177,67</a:t>
                      </a:r>
                    </a:p>
                  </a:txBody>
                  <a:tcPr marL="9525" marR="9525" marT="9525" marB="0" anchor="b"/>
                </a:tc>
                <a:tc>
                  <a:txBody>
                    <a:bodyPr/>
                    <a:lstStyle/>
                    <a:p>
                      <a:pPr algn="r" fontAlgn="b"/>
                      <a:r>
                        <a:rPr lang="pt-BR" sz="1100" b="0" i="0" u="none" strike="noStrike">
                          <a:solidFill>
                            <a:srgbClr val="585A5B"/>
                          </a:solidFill>
                          <a:latin typeface="Trebuchet MS"/>
                        </a:rPr>
                        <a:t>1,74%</a:t>
                      </a:r>
                    </a:p>
                  </a:txBody>
                  <a:tcPr marL="9525" marR="9525" marT="9525" marB="0" anchor="b"/>
                </a:tc>
                <a:tc>
                  <a:txBody>
                    <a:bodyPr/>
                    <a:lstStyle/>
                    <a:p>
                      <a:pPr algn="r" fontAlgn="b"/>
                      <a:r>
                        <a:rPr lang="pt-BR" sz="1100" b="0" i="0" u="none" strike="noStrike" dirty="0">
                          <a:solidFill>
                            <a:srgbClr val="585A5B"/>
                          </a:solidFill>
                          <a:latin typeface="Trebuchet MS"/>
                        </a:rPr>
                        <a:t>1,84%</a:t>
                      </a:r>
                    </a:p>
                  </a:txBody>
                  <a:tcPr marL="9525" marR="9525" marT="9525" marB="0" anchor="b"/>
                </a:tc>
                <a:tc>
                  <a:txBody>
                    <a:bodyPr/>
                    <a:lstStyle/>
                    <a:p>
                      <a:pPr algn="r" fontAlgn="b"/>
                      <a:r>
                        <a:rPr lang="pt-BR" sz="1100" b="0" i="0" u="none" strike="noStrike">
                          <a:solidFill>
                            <a:srgbClr val="585A5B"/>
                          </a:solidFill>
                          <a:latin typeface="Trebuchet MS"/>
                        </a:rPr>
                        <a:t>15,22%</a:t>
                      </a:r>
                    </a:p>
                  </a:txBody>
                  <a:tcPr marL="9525" marR="9525" marT="9525" marB="0" anchor="b"/>
                </a:tc>
                <a:tc>
                  <a:txBody>
                    <a:bodyPr/>
                    <a:lstStyle/>
                    <a:p>
                      <a:pPr algn="r" fontAlgn="b"/>
                      <a:r>
                        <a:rPr lang="pt-BR" sz="1100" b="0" i="0" u="none" strike="noStrike">
                          <a:solidFill>
                            <a:srgbClr val="585A5B"/>
                          </a:solidFill>
                          <a:latin typeface="Trebuchet MS"/>
                        </a:rPr>
                        <a:t>17,12%</a:t>
                      </a:r>
                    </a:p>
                  </a:txBody>
                  <a:tcPr marL="9525" marR="9525" marT="9525" marB="0" anchor="b"/>
                </a:tc>
              </a:tr>
              <a:tr h="320267">
                <a:tc>
                  <a:txBody>
                    <a:bodyPr/>
                    <a:lstStyle/>
                    <a:p>
                      <a:pPr algn="l" fontAlgn="b"/>
                      <a:r>
                        <a:rPr lang="pt-BR" sz="1100" b="0" i="0" u="none" strike="noStrike">
                          <a:solidFill>
                            <a:srgbClr val="585A5B"/>
                          </a:solidFill>
                          <a:latin typeface="Trebuchet MS"/>
                        </a:rPr>
                        <a:t>NTN-B</a:t>
                      </a:r>
                    </a:p>
                  </a:txBody>
                  <a:tcPr marL="9525" marR="9525" marT="9525" marB="0" anchor="b"/>
                </a:tc>
                <a:tc>
                  <a:txBody>
                    <a:bodyPr/>
                    <a:lstStyle/>
                    <a:p>
                      <a:pPr algn="ctr" fontAlgn="b"/>
                      <a:r>
                        <a:rPr lang="pt-BR" sz="1100" b="0" i="0" u="none" strike="noStrike">
                          <a:solidFill>
                            <a:srgbClr val="585A5B"/>
                          </a:solidFill>
                          <a:latin typeface="Trebuchet MS"/>
                        </a:rPr>
                        <a:t>15/08/2020</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5,45%</a:t>
                      </a:r>
                    </a:p>
                  </a:txBody>
                  <a:tcPr marL="9525" marR="9525" marT="9525" marB="0" anchor="b"/>
                </a:tc>
                <a:tc>
                  <a:txBody>
                    <a:bodyPr/>
                    <a:lstStyle/>
                    <a:p>
                      <a:pPr algn="r" fontAlgn="b"/>
                      <a:r>
                        <a:rPr lang="pt-BR" sz="1100" b="0" i="0" u="none" strike="noStrike">
                          <a:solidFill>
                            <a:srgbClr val="585A5B"/>
                          </a:solidFill>
                          <a:latin typeface="Trebuchet MS"/>
                        </a:rPr>
                        <a:t>5,51%</a:t>
                      </a:r>
                    </a:p>
                  </a:txBody>
                  <a:tcPr marL="9525" marR="9525" marT="9525" marB="0" anchor="b"/>
                </a:tc>
                <a:tc>
                  <a:txBody>
                    <a:bodyPr/>
                    <a:lstStyle/>
                    <a:p>
                      <a:pPr algn="r" fontAlgn="b"/>
                      <a:r>
                        <a:rPr lang="pt-BR" sz="1100" b="0" i="0" u="none" strike="noStrike">
                          <a:solidFill>
                            <a:srgbClr val="585A5B"/>
                          </a:solidFill>
                          <a:latin typeface="Trebuchet MS"/>
                        </a:rPr>
                        <a:t>2.212,12</a:t>
                      </a:r>
                    </a:p>
                  </a:txBody>
                  <a:tcPr marL="9525" marR="9525" marT="9525" marB="0" anchor="b"/>
                </a:tc>
                <a:tc>
                  <a:txBody>
                    <a:bodyPr/>
                    <a:lstStyle/>
                    <a:p>
                      <a:pPr algn="r" fontAlgn="b"/>
                      <a:r>
                        <a:rPr lang="pt-BR" sz="1100" b="0" i="0" u="none" strike="noStrike">
                          <a:solidFill>
                            <a:srgbClr val="585A5B"/>
                          </a:solidFill>
                          <a:latin typeface="Trebuchet MS"/>
                        </a:rPr>
                        <a:t>2.203,56</a:t>
                      </a:r>
                    </a:p>
                  </a:txBody>
                  <a:tcPr marL="9525" marR="9525" marT="9525" marB="0" anchor="b"/>
                </a:tc>
                <a:tc>
                  <a:txBody>
                    <a:bodyPr/>
                    <a:lstStyle/>
                    <a:p>
                      <a:pPr algn="r" fontAlgn="b"/>
                      <a:r>
                        <a:rPr lang="pt-BR" sz="1100" b="0" i="0" u="none" strike="noStrike">
                          <a:solidFill>
                            <a:srgbClr val="585A5B"/>
                          </a:solidFill>
                          <a:latin typeface="Trebuchet MS"/>
                        </a:rPr>
                        <a:t>1,78%</a:t>
                      </a:r>
                    </a:p>
                  </a:txBody>
                  <a:tcPr marL="9525" marR="9525" marT="9525" marB="0" anchor="b"/>
                </a:tc>
                <a:tc>
                  <a:txBody>
                    <a:bodyPr/>
                    <a:lstStyle/>
                    <a:p>
                      <a:pPr algn="r" fontAlgn="b"/>
                      <a:r>
                        <a:rPr lang="pt-BR" sz="1100" b="0" i="0" u="none" strike="noStrike" dirty="0">
                          <a:solidFill>
                            <a:srgbClr val="585A5B"/>
                          </a:solidFill>
                          <a:latin typeface="Trebuchet MS"/>
                        </a:rPr>
                        <a:t>1,98%</a:t>
                      </a:r>
                    </a:p>
                  </a:txBody>
                  <a:tcPr marL="9525" marR="9525" marT="9525" marB="0" anchor="b"/>
                </a:tc>
                <a:tc>
                  <a:txBody>
                    <a:bodyPr/>
                    <a:lstStyle/>
                    <a:p>
                      <a:pPr algn="r" fontAlgn="b"/>
                      <a:r>
                        <a:rPr lang="pt-BR" sz="1100" b="0" i="0" u="none" strike="noStrike">
                          <a:solidFill>
                            <a:srgbClr val="585A5B"/>
                          </a:solidFill>
                          <a:latin typeface="Trebuchet MS"/>
                        </a:rPr>
                        <a:t>14,68%</a:t>
                      </a:r>
                    </a:p>
                  </a:txBody>
                  <a:tcPr marL="9525" marR="9525" marT="9525" marB="0" anchor="b"/>
                </a:tc>
                <a:tc>
                  <a:txBody>
                    <a:bodyPr/>
                    <a:lstStyle/>
                    <a:p>
                      <a:pPr algn="r" fontAlgn="b"/>
                      <a:r>
                        <a:rPr lang="pt-BR" sz="1100" b="0" i="0" u="none" strike="noStrike">
                          <a:solidFill>
                            <a:srgbClr val="585A5B"/>
                          </a:solidFill>
                          <a:latin typeface="Trebuchet MS"/>
                        </a:rPr>
                        <a:t>16,68%</a:t>
                      </a:r>
                    </a:p>
                  </a:txBody>
                  <a:tcPr marL="9525" marR="9525" marT="9525" marB="0" anchor="b"/>
                </a:tc>
              </a:tr>
              <a:tr h="320267">
                <a:tc>
                  <a:txBody>
                    <a:bodyPr/>
                    <a:lstStyle/>
                    <a:p>
                      <a:pPr algn="l" fontAlgn="b"/>
                      <a:r>
                        <a:rPr lang="pt-BR" sz="1100" b="0" i="0" u="none" strike="noStrike">
                          <a:solidFill>
                            <a:srgbClr val="585A5B"/>
                          </a:solidFill>
                          <a:latin typeface="Trebuchet MS"/>
                        </a:rPr>
                        <a:t>NTN-B</a:t>
                      </a:r>
                    </a:p>
                  </a:txBody>
                  <a:tcPr marL="9525" marR="9525" marT="9525" marB="0" anchor="b"/>
                </a:tc>
                <a:tc>
                  <a:txBody>
                    <a:bodyPr/>
                    <a:lstStyle/>
                    <a:p>
                      <a:pPr algn="ctr" fontAlgn="b"/>
                      <a:r>
                        <a:rPr lang="pt-BR" sz="1100" b="0" i="0" u="none" strike="noStrike">
                          <a:solidFill>
                            <a:srgbClr val="585A5B"/>
                          </a:solidFill>
                          <a:latin typeface="Trebuchet MS"/>
                        </a:rPr>
                        <a:t>15/08/2024</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5,44%</a:t>
                      </a:r>
                    </a:p>
                  </a:txBody>
                  <a:tcPr marL="9525" marR="9525" marT="9525" marB="0" anchor="b"/>
                </a:tc>
                <a:tc>
                  <a:txBody>
                    <a:bodyPr/>
                    <a:lstStyle/>
                    <a:p>
                      <a:pPr algn="r" fontAlgn="b"/>
                      <a:r>
                        <a:rPr lang="pt-BR" sz="1100" b="0" i="0" u="none" strike="noStrike">
                          <a:solidFill>
                            <a:srgbClr val="585A5B"/>
                          </a:solidFill>
                          <a:latin typeface="Trebuchet MS"/>
                        </a:rPr>
                        <a:t>5,52%</a:t>
                      </a:r>
                    </a:p>
                  </a:txBody>
                  <a:tcPr marL="9525" marR="9525" marT="9525" marB="0" anchor="b"/>
                </a:tc>
                <a:tc>
                  <a:txBody>
                    <a:bodyPr/>
                    <a:lstStyle/>
                    <a:p>
                      <a:pPr algn="r" fontAlgn="b"/>
                      <a:r>
                        <a:rPr lang="pt-BR" sz="1100" b="0" i="0" u="none" strike="noStrike">
                          <a:solidFill>
                            <a:srgbClr val="585A5B"/>
                          </a:solidFill>
                          <a:latin typeface="Trebuchet MS"/>
                        </a:rPr>
                        <a:t>2.240,49</a:t>
                      </a:r>
                    </a:p>
                  </a:txBody>
                  <a:tcPr marL="9525" marR="9525" marT="9525" marB="0" anchor="b"/>
                </a:tc>
                <a:tc>
                  <a:txBody>
                    <a:bodyPr/>
                    <a:lstStyle/>
                    <a:p>
                      <a:pPr algn="r" fontAlgn="b"/>
                      <a:r>
                        <a:rPr lang="pt-BR" sz="1100" b="0" i="0" u="none" strike="noStrike">
                          <a:solidFill>
                            <a:srgbClr val="585A5B"/>
                          </a:solidFill>
                          <a:latin typeface="Trebuchet MS"/>
                        </a:rPr>
                        <a:t>2.225,23</a:t>
                      </a:r>
                    </a:p>
                  </a:txBody>
                  <a:tcPr marL="9525" marR="9525" marT="9525" marB="0" anchor="b"/>
                </a:tc>
                <a:tc>
                  <a:txBody>
                    <a:bodyPr/>
                    <a:lstStyle/>
                    <a:p>
                      <a:pPr algn="r" fontAlgn="b"/>
                      <a:r>
                        <a:rPr lang="pt-BR" sz="1100" b="0" i="0" u="none" strike="noStrike">
                          <a:solidFill>
                            <a:srgbClr val="585A5B"/>
                          </a:solidFill>
                          <a:latin typeface="Trebuchet MS"/>
                        </a:rPr>
                        <a:t>2,14%</a:t>
                      </a:r>
                    </a:p>
                  </a:txBody>
                  <a:tcPr marL="9525" marR="9525" marT="9525" marB="0" anchor="b"/>
                </a:tc>
                <a:tc>
                  <a:txBody>
                    <a:bodyPr/>
                    <a:lstStyle/>
                    <a:p>
                      <a:pPr algn="r" fontAlgn="b"/>
                      <a:r>
                        <a:rPr lang="pt-BR" sz="1100" b="0" i="0" u="none" strike="noStrike" dirty="0">
                          <a:solidFill>
                            <a:srgbClr val="585A5B"/>
                          </a:solidFill>
                          <a:latin typeface="Trebuchet MS"/>
                        </a:rPr>
                        <a:t>2,58%</a:t>
                      </a:r>
                    </a:p>
                  </a:txBody>
                  <a:tcPr marL="9525" marR="9525" marT="9525" marB="0" anchor="b"/>
                </a:tc>
                <a:tc>
                  <a:txBody>
                    <a:bodyPr/>
                    <a:lstStyle/>
                    <a:p>
                      <a:pPr algn="r" fontAlgn="b"/>
                      <a:r>
                        <a:rPr lang="pt-BR" sz="1100" b="0" i="0" u="none" strike="noStrike">
                          <a:solidFill>
                            <a:srgbClr val="585A5B"/>
                          </a:solidFill>
                          <a:latin typeface="Trebuchet MS"/>
                        </a:rPr>
                        <a:t>14,45%</a:t>
                      </a:r>
                    </a:p>
                  </a:txBody>
                  <a:tcPr marL="9525" marR="9525" marT="9525" marB="0" anchor="b"/>
                </a:tc>
                <a:tc>
                  <a:txBody>
                    <a:bodyPr/>
                    <a:lstStyle/>
                    <a:p>
                      <a:pPr algn="r" fontAlgn="b"/>
                      <a:r>
                        <a:rPr lang="pt-BR" sz="1100" b="0" i="0" u="none" strike="noStrike">
                          <a:solidFill>
                            <a:srgbClr val="585A5B"/>
                          </a:solidFill>
                          <a:latin typeface="Trebuchet MS"/>
                        </a:rPr>
                        <a:t>17,42%</a:t>
                      </a:r>
                    </a:p>
                  </a:txBody>
                  <a:tcPr marL="9525" marR="9525" marT="9525" marB="0" anchor="b"/>
                </a:tc>
              </a:tr>
              <a:tr h="320267">
                <a:tc>
                  <a:txBody>
                    <a:bodyPr/>
                    <a:lstStyle/>
                    <a:p>
                      <a:pPr algn="l" fontAlgn="b"/>
                      <a:r>
                        <a:rPr lang="pt-BR" sz="1100" b="0" i="0" u="none" strike="noStrike">
                          <a:solidFill>
                            <a:srgbClr val="585A5B"/>
                          </a:solidFill>
                          <a:latin typeface="Trebuchet MS"/>
                        </a:rPr>
                        <a:t>NTN-B</a:t>
                      </a:r>
                    </a:p>
                  </a:txBody>
                  <a:tcPr marL="9525" marR="9525" marT="9525" marB="0" anchor="b"/>
                </a:tc>
                <a:tc>
                  <a:txBody>
                    <a:bodyPr/>
                    <a:lstStyle/>
                    <a:p>
                      <a:pPr algn="ctr" fontAlgn="b"/>
                      <a:r>
                        <a:rPr lang="pt-BR" sz="1100" b="0" i="0" u="none" strike="noStrike">
                          <a:solidFill>
                            <a:srgbClr val="585A5B"/>
                          </a:solidFill>
                          <a:latin typeface="Trebuchet MS"/>
                        </a:rPr>
                        <a:t>15/05/2035</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5,53%</a:t>
                      </a:r>
                    </a:p>
                  </a:txBody>
                  <a:tcPr marL="9525" marR="9525" marT="9525" marB="0" anchor="b"/>
                </a:tc>
                <a:tc>
                  <a:txBody>
                    <a:bodyPr/>
                    <a:lstStyle/>
                    <a:p>
                      <a:pPr algn="r" fontAlgn="b"/>
                      <a:r>
                        <a:rPr lang="pt-BR" sz="1100" b="0" i="0" u="none" strike="noStrike">
                          <a:solidFill>
                            <a:srgbClr val="585A5B"/>
                          </a:solidFill>
                          <a:latin typeface="Trebuchet MS"/>
                        </a:rPr>
                        <a:t>5,63%</a:t>
                      </a:r>
                    </a:p>
                  </a:txBody>
                  <a:tcPr marL="9525" marR="9525" marT="9525" marB="0" anchor="b"/>
                </a:tc>
                <a:tc>
                  <a:txBody>
                    <a:bodyPr/>
                    <a:lstStyle/>
                    <a:p>
                      <a:pPr algn="r" fontAlgn="b"/>
                      <a:r>
                        <a:rPr lang="pt-BR" sz="1100" b="0" i="0" u="none" strike="noStrike">
                          <a:solidFill>
                            <a:srgbClr val="585A5B"/>
                          </a:solidFill>
                          <a:latin typeface="Trebuchet MS"/>
                        </a:rPr>
                        <a:t>2.233,42</a:t>
                      </a:r>
                    </a:p>
                  </a:txBody>
                  <a:tcPr marL="9525" marR="9525" marT="9525" marB="0" anchor="b"/>
                </a:tc>
                <a:tc>
                  <a:txBody>
                    <a:bodyPr/>
                    <a:lstStyle/>
                    <a:p>
                      <a:pPr algn="r" fontAlgn="b"/>
                      <a:r>
                        <a:rPr lang="pt-BR" sz="1100" b="0" i="0" u="none" strike="noStrike">
                          <a:solidFill>
                            <a:srgbClr val="585A5B"/>
                          </a:solidFill>
                          <a:latin typeface="Trebuchet MS"/>
                        </a:rPr>
                        <a:t>2.205,75</a:t>
                      </a:r>
                    </a:p>
                  </a:txBody>
                  <a:tcPr marL="9525" marR="9525" marT="9525" marB="0" anchor="b"/>
                </a:tc>
                <a:tc>
                  <a:txBody>
                    <a:bodyPr/>
                    <a:lstStyle/>
                    <a:p>
                      <a:pPr algn="r" fontAlgn="b"/>
                      <a:r>
                        <a:rPr lang="pt-BR" sz="1100" b="0" i="0" u="none" strike="noStrike">
                          <a:solidFill>
                            <a:srgbClr val="585A5B"/>
                          </a:solidFill>
                          <a:latin typeface="Trebuchet MS"/>
                        </a:rPr>
                        <a:t>1,42%</a:t>
                      </a:r>
                    </a:p>
                  </a:txBody>
                  <a:tcPr marL="9525" marR="9525" marT="9525" marB="0" anchor="b"/>
                </a:tc>
                <a:tc>
                  <a:txBody>
                    <a:bodyPr/>
                    <a:lstStyle/>
                    <a:p>
                      <a:pPr algn="r" fontAlgn="b"/>
                      <a:r>
                        <a:rPr lang="pt-BR" sz="1100" b="0" i="0" u="none" strike="noStrike" dirty="0">
                          <a:solidFill>
                            <a:srgbClr val="585A5B"/>
                          </a:solidFill>
                          <a:latin typeface="Trebuchet MS"/>
                        </a:rPr>
                        <a:t>2,03%</a:t>
                      </a:r>
                    </a:p>
                  </a:txBody>
                  <a:tcPr marL="9525" marR="9525" marT="9525" marB="0" anchor="b"/>
                </a:tc>
                <a:tc>
                  <a:txBody>
                    <a:bodyPr/>
                    <a:lstStyle/>
                    <a:p>
                      <a:pPr algn="r" fontAlgn="b"/>
                      <a:r>
                        <a:rPr lang="pt-BR" sz="1100" b="0" i="0" u="none" strike="noStrike">
                          <a:solidFill>
                            <a:srgbClr val="585A5B"/>
                          </a:solidFill>
                          <a:latin typeface="Trebuchet MS"/>
                        </a:rPr>
                        <a:t>11,92%</a:t>
                      </a:r>
                    </a:p>
                  </a:txBody>
                  <a:tcPr marL="9525" marR="9525" marT="9525" marB="0" anchor="b"/>
                </a:tc>
                <a:tc>
                  <a:txBody>
                    <a:bodyPr/>
                    <a:lstStyle/>
                    <a:p>
                      <a:pPr algn="r" fontAlgn="b"/>
                      <a:r>
                        <a:rPr lang="pt-BR" sz="1100" b="0" i="0" u="none" strike="noStrike">
                          <a:solidFill>
                            <a:srgbClr val="585A5B"/>
                          </a:solidFill>
                          <a:latin typeface="Trebuchet MS"/>
                        </a:rPr>
                        <a:t>17,33%</a:t>
                      </a:r>
                    </a:p>
                  </a:txBody>
                  <a:tcPr marL="9525" marR="9525" marT="9525" marB="0" anchor="b"/>
                </a:tc>
              </a:tr>
              <a:tr h="320267">
                <a:tc>
                  <a:txBody>
                    <a:bodyPr/>
                    <a:lstStyle/>
                    <a:p>
                      <a:pPr algn="l" fontAlgn="b"/>
                      <a:r>
                        <a:rPr lang="pt-BR" sz="1100" b="0" i="0" u="none" strike="noStrike">
                          <a:solidFill>
                            <a:srgbClr val="585A5B"/>
                          </a:solidFill>
                          <a:latin typeface="Trebuchet MS"/>
                        </a:rPr>
                        <a:t>NTN-B</a:t>
                      </a:r>
                    </a:p>
                  </a:txBody>
                  <a:tcPr marL="9525" marR="9525" marT="9525" marB="0" anchor="b"/>
                </a:tc>
                <a:tc>
                  <a:txBody>
                    <a:bodyPr/>
                    <a:lstStyle/>
                    <a:p>
                      <a:pPr algn="ctr" fontAlgn="b"/>
                      <a:r>
                        <a:rPr lang="pt-BR" sz="1100" b="0" i="0" u="none" strike="noStrike">
                          <a:solidFill>
                            <a:srgbClr val="585A5B"/>
                          </a:solidFill>
                          <a:latin typeface="Trebuchet MS"/>
                        </a:rPr>
                        <a:t>15/05/2045</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5,55%</a:t>
                      </a:r>
                    </a:p>
                  </a:txBody>
                  <a:tcPr marL="9525" marR="9525" marT="9525" marB="0" anchor="b"/>
                </a:tc>
                <a:tc>
                  <a:txBody>
                    <a:bodyPr/>
                    <a:lstStyle/>
                    <a:p>
                      <a:pPr algn="r" fontAlgn="b"/>
                      <a:r>
                        <a:rPr lang="pt-BR" sz="1100" b="0" i="0" u="none" strike="noStrike">
                          <a:solidFill>
                            <a:srgbClr val="585A5B"/>
                          </a:solidFill>
                          <a:latin typeface="Trebuchet MS"/>
                        </a:rPr>
                        <a:t>5,65%</a:t>
                      </a:r>
                    </a:p>
                  </a:txBody>
                  <a:tcPr marL="9525" marR="9525" marT="9525" marB="0" anchor="b"/>
                </a:tc>
                <a:tc>
                  <a:txBody>
                    <a:bodyPr/>
                    <a:lstStyle/>
                    <a:p>
                      <a:pPr algn="r" fontAlgn="b"/>
                      <a:r>
                        <a:rPr lang="pt-BR" sz="1100" b="0" i="0" u="none" strike="noStrike">
                          <a:solidFill>
                            <a:srgbClr val="585A5B"/>
                          </a:solidFill>
                          <a:latin typeface="Trebuchet MS"/>
                        </a:rPr>
                        <a:t>2.248,26</a:t>
                      </a:r>
                    </a:p>
                  </a:txBody>
                  <a:tcPr marL="9525" marR="9525" marT="9525" marB="0" anchor="b"/>
                </a:tc>
                <a:tc>
                  <a:txBody>
                    <a:bodyPr/>
                    <a:lstStyle/>
                    <a:p>
                      <a:pPr algn="r" fontAlgn="b"/>
                      <a:r>
                        <a:rPr lang="pt-BR" sz="1100" b="0" i="0" u="none" strike="noStrike">
                          <a:solidFill>
                            <a:srgbClr val="585A5B"/>
                          </a:solidFill>
                          <a:latin typeface="Trebuchet MS"/>
                        </a:rPr>
                        <a:t>2.215,87</a:t>
                      </a:r>
                    </a:p>
                  </a:txBody>
                  <a:tcPr marL="9525" marR="9525" marT="9525" marB="0" anchor="b"/>
                </a:tc>
                <a:tc>
                  <a:txBody>
                    <a:bodyPr/>
                    <a:lstStyle/>
                    <a:p>
                      <a:pPr algn="r" fontAlgn="b"/>
                      <a:r>
                        <a:rPr lang="pt-BR" sz="1100" b="0" i="0" u="none" strike="noStrike">
                          <a:solidFill>
                            <a:srgbClr val="585A5B"/>
                          </a:solidFill>
                          <a:latin typeface="Trebuchet MS"/>
                        </a:rPr>
                        <a:t>1,21%</a:t>
                      </a:r>
                    </a:p>
                  </a:txBody>
                  <a:tcPr marL="9525" marR="9525" marT="9525" marB="0" anchor="b"/>
                </a:tc>
                <a:tc>
                  <a:txBody>
                    <a:bodyPr/>
                    <a:lstStyle/>
                    <a:p>
                      <a:pPr algn="r" fontAlgn="b"/>
                      <a:r>
                        <a:rPr lang="pt-BR" sz="1100" b="0" i="0" u="none" strike="noStrike" dirty="0">
                          <a:solidFill>
                            <a:srgbClr val="585A5B"/>
                          </a:solidFill>
                          <a:latin typeface="Trebuchet MS"/>
                        </a:rPr>
                        <a:t>1,78%</a:t>
                      </a:r>
                    </a:p>
                  </a:txBody>
                  <a:tcPr marL="9525" marR="9525" marT="9525" marB="0" anchor="b"/>
                </a:tc>
                <a:tc>
                  <a:txBody>
                    <a:bodyPr/>
                    <a:lstStyle/>
                    <a:p>
                      <a:pPr algn="r" fontAlgn="b"/>
                      <a:r>
                        <a:rPr lang="pt-BR" sz="1100" b="0" i="0" u="none" strike="noStrike" dirty="0">
                          <a:solidFill>
                            <a:srgbClr val="585A5B"/>
                          </a:solidFill>
                          <a:latin typeface="Trebuchet MS"/>
                        </a:rPr>
                        <a:t>9,55%</a:t>
                      </a:r>
                    </a:p>
                  </a:txBody>
                  <a:tcPr marL="9525" marR="9525" marT="9525" marB="0" anchor="b"/>
                </a:tc>
                <a:tc>
                  <a:txBody>
                    <a:bodyPr/>
                    <a:lstStyle/>
                    <a:p>
                      <a:pPr algn="r" fontAlgn="b"/>
                      <a:r>
                        <a:rPr lang="pt-BR" sz="1100" b="0" i="0" u="none" strike="noStrike">
                          <a:solidFill>
                            <a:srgbClr val="585A5B"/>
                          </a:solidFill>
                          <a:latin typeface="Trebuchet MS"/>
                        </a:rPr>
                        <a:t>15,70%</a:t>
                      </a:r>
                    </a:p>
                  </a:txBody>
                  <a:tcPr marL="9525" marR="9525" marT="9525" marB="0" anchor="b"/>
                </a:tc>
              </a:tr>
              <a:tr h="320267">
                <a:tc>
                  <a:txBody>
                    <a:bodyPr/>
                    <a:lstStyle/>
                    <a:p>
                      <a:pPr algn="l" fontAlgn="b"/>
                      <a:r>
                        <a:rPr lang="pt-BR" sz="1100" b="0" i="0" u="none" strike="noStrike">
                          <a:solidFill>
                            <a:srgbClr val="585A5B"/>
                          </a:solidFill>
                          <a:latin typeface="Trebuchet MS"/>
                        </a:rPr>
                        <a:t>NTN-B Principal</a:t>
                      </a:r>
                    </a:p>
                  </a:txBody>
                  <a:tcPr marL="9525" marR="9525" marT="9525" marB="0" anchor="b"/>
                </a:tc>
                <a:tc>
                  <a:txBody>
                    <a:bodyPr/>
                    <a:lstStyle/>
                    <a:p>
                      <a:pPr algn="ctr" fontAlgn="b"/>
                      <a:r>
                        <a:rPr lang="pt-BR" sz="1100" b="0" i="0" u="none" strike="noStrike">
                          <a:solidFill>
                            <a:srgbClr val="585A5B"/>
                          </a:solidFill>
                          <a:latin typeface="Trebuchet MS"/>
                        </a:rPr>
                        <a:t>15/05/2015</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4,96%</a:t>
                      </a:r>
                    </a:p>
                  </a:txBody>
                  <a:tcPr marL="9525" marR="9525" marT="9525" marB="0" anchor="b"/>
                </a:tc>
                <a:tc>
                  <a:txBody>
                    <a:bodyPr/>
                    <a:lstStyle/>
                    <a:p>
                      <a:pPr algn="r" fontAlgn="b"/>
                      <a:r>
                        <a:rPr lang="pt-BR" sz="1100" b="0" i="0" u="none" strike="noStrike">
                          <a:solidFill>
                            <a:srgbClr val="585A5B"/>
                          </a:solidFill>
                          <a:latin typeface="Trebuchet MS"/>
                        </a:rPr>
                        <a:t>5,00%</a:t>
                      </a:r>
                    </a:p>
                  </a:txBody>
                  <a:tcPr marL="9525" marR="9525" marT="9525" marB="0" anchor="b"/>
                </a:tc>
                <a:tc>
                  <a:txBody>
                    <a:bodyPr/>
                    <a:lstStyle/>
                    <a:p>
                      <a:pPr algn="r" fontAlgn="b"/>
                      <a:r>
                        <a:rPr lang="pt-BR" sz="1100" b="0" i="0" u="none" strike="noStrike">
                          <a:solidFill>
                            <a:srgbClr val="585A5B"/>
                          </a:solidFill>
                          <a:latin typeface="Trebuchet MS"/>
                        </a:rPr>
                        <a:t>1.774,24</a:t>
                      </a:r>
                    </a:p>
                  </a:txBody>
                  <a:tcPr marL="9525" marR="9525" marT="9525" marB="0" anchor="b"/>
                </a:tc>
                <a:tc>
                  <a:txBody>
                    <a:bodyPr/>
                    <a:lstStyle/>
                    <a:p>
                      <a:pPr algn="r" fontAlgn="b"/>
                      <a:r>
                        <a:rPr lang="pt-BR" sz="1100" b="0" i="0" u="none" strike="noStrike">
                          <a:solidFill>
                            <a:srgbClr val="585A5B"/>
                          </a:solidFill>
                          <a:latin typeface="Trebuchet MS"/>
                        </a:rPr>
                        <a:t>1.771,92</a:t>
                      </a:r>
                    </a:p>
                  </a:txBody>
                  <a:tcPr marL="9525" marR="9525" marT="9525" marB="0" anchor="b"/>
                </a:tc>
                <a:tc>
                  <a:txBody>
                    <a:bodyPr/>
                    <a:lstStyle/>
                    <a:p>
                      <a:pPr algn="r" fontAlgn="b"/>
                      <a:r>
                        <a:rPr lang="pt-BR" sz="1100" b="0" i="0" u="none" strike="noStrike">
                          <a:solidFill>
                            <a:srgbClr val="585A5B"/>
                          </a:solidFill>
                          <a:latin typeface="Trebuchet MS"/>
                        </a:rPr>
                        <a:t>1,62%</a:t>
                      </a:r>
                    </a:p>
                  </a:txBody>
                  <a:tcPr marL="9525" marR="9525" marT="9525" marB="0" anchor="b"/>
                </a:tc>
                <a:tc>
                  <a:txBody>
                    <a:bodyPr/>
                    <a:lstStyle/>
                    <a:p>
                      <a:pPr algn="r" fontAlgn="b"/>
                      <a:r>
                        <a:rPr lang="pt-BR" sz="1100" b="0" i="0" u="none" strike="noStrike">
                          <a:solidFill>
                            <a:srgbClr val="585A5B"/>
                          </a:solidFill>
                          <a:latin typeface="Trebuchet MS"/>
                        </a:rPr>
                        <a:t>1,55%</a:t>
                      </a:r>
                    </a:p>
                  </a:txBody>
                  <a:tcPr marL="9525" marR="9525" marT="9525" marB="0" anchor="b"/>
                </a:tc>
                <a:tc>
                  <a:txBody>
                    <a:bodyPr/>
                    <a:lstStyle/>
                    <a:p>
                      <a:pPr algn="r" fontAlgn="b"/>
                      <a:r>
                        <a:rPr lang="pt-BR" sz="1100" b="0" i="0" u="none" strike="noStrike" dirty="0">
                          <a:solidFill>
                            <a:srgbClr val="585A5B"/>
                          </a:solidFill>
                          <a:latin typeface="Trebuchet MS"/>
                        </a:rPr>
                        <a:t>16,22%</a:t>
                      </a:r>
                    </a:p>
                  </a:txBody>
                  <a:tcPr marL="9525" marR="9525" marT="9525" marB="0" anchor="b"/>
                </a:tc>
                <a:tc>
                  <a:txBody>
                    <a:bodyPr/>
                    <a:lstStyle/>
                    <a:p>
                      <a:pPr algn="r" fontAlgn="b"/>
                      <a:r>
                        <a:rPr lang="pt-BR" sz="1100" b="0" i="0" u="none" strike="noStrike">
                          <a:solidFill>
                            <a:srgbClr val="585A5B"/>
                          </a:solidFill>
                          <a:latin typeface="Trebuchet MS"/>
                        </a:rPr>
                        <a:t>18,30%</a:t>
                      </a:r>
                    </a:p>
                  </a:txBody>
                  <a:tcPr marL="9525" marR="9525" marT="9525" marB="0" anchor="b"/>
                </a:tc>
              </a:tr>
              <a:tr h="320267">
                <a:tc>
                  <a:txBody>
                    <a:bodyPr/>
                    <a:lstStyle/>
                    <a:p>
                      <a:pPr algn="l" fontAlgn="b"/>
                      <a:r>
                        <a:rPr lang="pt-BR" sz="1100" b="0" i="0" u="none" strike="noStrike">
                          <a:solidFill>
                            <a:srgbClr val="585A5B"/>
                          </a:solidFill>
                          <a:latin typeface="Trebuchet MS"/>
                        </a:rPr>
                        <a:t>NTN-B Principal</a:t>
                      </a:r>
                    </a:p>
                  </a:txBody>
                  <a:tcPr marL="9525" marR="9525" marT="9525" marB="0" anchor="b"/>
                </a:tc>
                <a:tc>
                  <a:txBody>
                    <a:bodyPr/>
                    <a:lstStyle/>
                    <a:p>
                      <a:pPr algn="ctr" fontAlgn="b"/>
                      <a:r>
                        <a:rPr lang="pt-BR" sz="1100" b="0" i="0" u="none" strike="noStrike">
                          <a:solidFill>
                            <a:srgbClr val="585A5B"/>
                          </a:solidFill>
                          <a:latin typeface="Trebuchet MS"/>
                        </a:rPr>
                        <a:t>15/08/2024</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5,49%</a:t>
                      </a:r>
                    </a:p>
                  </a:txBody>
                  <a:tcPr marL="9525" marR="9525" marT="9525" marB="0" anchor="b"/>
                </a:tc>
                <a:tc>
                  <a:txBody>
                    <a:bodyPr/>
                    <a:lstStyle/>
                    <a:p>
                      <a:pPr algn="r" fontAlgn="b"/>
                      <a:r>
                        <a:rPr lang="pt-BR" sz="1100" b="0" i="0" u="none" strike="noStrike">
                          <a:solidFill>
                            <a:srgbClr val="585A5B"/>
                          </a:solidFill>
                          <a:latin typeface="Trebuchet MS"/>
                        </a:rPr>
                        <a:t>5,57%</a:t>
                      </a:r>
                    </a:p>
                  </a:txBody>
                  <a:tcPr marL="9525" marR="9525" marT="9525" marB="0" anchor="b"/>
                </a:tc>
                <a:tc>
                  <a:txBody>
                    <a:bodyPr/>
                    <a:lstStyle/>
                    <a:p>
                      <a:pPr algn="r" fontAlgn="b"/>
                      <a:r>
                        <a:rPr lang="pt-BR" sz="1100" b="0" i="0" u="none" strike="noStrike">
                          <a:solidFill>
                            <a:srgbClr val="585A5B"/>
                          </a:solidFill>
                          <a:latin typeface="Trebuchet MS"/>
                        </a:rPr>
                        <a:t>1.065,70</a:t>
                      </a:r>
                    </a:p>
                  </a:txBody>
                  <a:tcPr marL="9525" marR="9525" marT="9525" marB="0" anchor="b"/>
                </a:tc>
                <a:tc>
                  <a:txBody>
                    <a:bodyPr/>
                    <a:lstStyle/>
                    <a:p>
                      <a:pPr algn="r" fontAlgn="b"/>
                      <a:r>
                        <a:rPr lang="pt-BR" sz="1100" b="0" i="0" u="none" strike="noStrike">
                          <a:solidFill>
                            <a:srgbClr val="585A5B"/>
                          </a:solidFill>
                          <a:latin typeface="Trebuchet MS"/>
                        </a:rPr>
                        <a:t>1.055,53</a:t>
                      </a:r>
                    </a:p>
                  </a:txBody>
                  <a:tcPr marL="9525" marR="9525" marT="9525" marB="0" anchor="b"/>
                </a:tc>
                <a:tc>
                  <a:txBody>
                    <a:bodyPr/>
                    <a:lstStyle/>
                    <a:p>
                      <a:pPr algn="r" fontAlgn="b"/>
                      <a:r>
                        <a:rPr lang="pt-BR" sz="1100" b="0" i="0" u="none" strike="noStrike">
                          <a:solidFill>
                            <a:srgbClr val="585A5B"/>
                          </a:solidFill>
                          <a:latin typeface="Trebuchet MS"/>
                        </a:rPr>
                        <a:t>2,76%</a:t>
                      </a:r>
                    </a:p>
                  </a:txBody>
                  <a:tcPr marL="9525" marR="9525" marT="9525" marB="0" anchor="b"/>
                </a:tc>
                <a:tc>
                  <a:txBody>
                    <a:bodyPr/>
                    <a:lstStyle/>
                    <a:p>
                      <a:pPr algn="r" fontAlgn="b"/>
                      <a:r>
                        <a:rPr lang="pt-BR" sz="1100" b="0" i="0" u="none" strike="noStrike">
                          <a:solidFill>
                            <a:srgbClr val="585A5B"/>
                          </a:solidFill>
                          <a:latin typeface="Trebuchet MS"/>
                        </a:rPr>
                        <a:t>3,51%</a:t>
                      </a:r>
                    </a:p>
                  </a:txBody>
                  <a:tcPr marL="9525" marR="9525" marT="9525" marB="0" anchor="b"/>
                </a:tc>
                <a:tc>
                  <a:txBody>
                    <a:bodyPr/>
                    <a:lstStyle/>
                    <a:p>
                      <a:pPr algn="r" fontAlgn="b"/>
                      <a:r>
                        <a:rPr lang="pt-BR" sz="1100" b="0" i="0" u="none" strike="noStrike" dirty="0">
                          <a:solidFill>
                            <a:srgbClr val="585A5B"/>
                          </a:solidFill>
                          <a:latin typeface="Trebuchet MS"/>
                        </a:rPr>
                        <a:t>14,33%</a:t>
                      </a:r>
                    </a:p>
                  </a:txBody>
                  <a:tcPr marL="9525" marR="9525" marT="9525" marB="0" anchor="b"/>
                </a:tc>
                <a:tc>
                  <a:txBody>
                    <a:bodyPr/>
                    <a:lstStyle/>
                    <a:p>
                      <a:pPr algn="r" fontAlgn="b"/>
                      <a:r>
                        <a:rPr lang="pt-BR" sz="1100" b="0" i="0" u="none" strike="noStrike">
                          <a:solidFill>
                            <a:srgbClr val="585A5B"/>
                          </a:solidFill>
                          <a:latin typeface="Trebuchet MS"/>
                        </a:rPr>
                        <a:t>18,45%</a:t>
                      </a:r>
                    </a:p>
                  </a:txBody>
                  <a:tcPr marL="9525" marR="9525" marT="9525" marB="0" anchor="b"/>
                </a:tc>
              </a:tr>
              <a:tr h="320267">
                <a:tc>
                  <a:txBody>
                    <a:bodyPr/>
                    <a:lstStyle/>
                    <a:p>
                      <a:pPr algn="l" fontAlgn="b"/>
                      <a:r>
                        <a:rPr lang="pt-BR" sz="1100" b="0" i="0" u="none" strike="noStrike">
                          <a:solidFill>
                            <a:srgbClr val="585A5B"/>
                          </a:solidFill>
                          <a:latin typeface="Trebuchet MS"/>
                        </a:rPr>
                        <a:t>NTN-B Principal</a:t>
                      </a:r>
                    </a:p>
                  </a:txBody>
                  <a:tcPr marL="9525" marR="9525" marT="9525" marB="0" anchor="b"/>
                </a:tc>
                <a:tc>
                  <a:txBody>
                    <a:bodyPr/>
                    <a:lstStyle/>
                    <a:p>
                      <a:pPr algn="ctr" fontAlgn="b"/>
                      <a:r>
                        <a:rPr lang="pt-BR" sz="1100" b="0" i="0" u="none" strike="noStrike">
                          <a:solidFill>
                            <a:srgbClr val="585A5B"/>
                          </a:solidFill>
                          <a:latin typeface="Trebuchet MS"/>
                        </a:rPr>
                        <a:t>15/05/2035</a:t>
                      </a:r>
                    </a:p>
                  </a:txBody>
                  <a:tcPr marL="9525" marR="9525" marT="9525" marB="0" anchor="b"/>
                </a:tc>
                <a:tc>
                  <a:txBody>
                    <a:bodyPr/>
                    <a:lstStyle/>
                    <a:p>
                      <a:pPr algn="l" fontAlgn="b"/>
                      <a:r>
                        <a:rPr lang="pt-BR" sz="1100" b="0" i="0" u="none" strike="noStrike">
                          <a:solidFill>
                            <a:srgbClr val="585A5B"/>
                          </a:solidFill>
                          <a:latin typeface="Trebuchet MS"/>
                        </a:rPr>
                        <a:t>IPCA</a:t>
                      </a:r>
                    </a:p>
                  </a:txBody>
                  <a:tcPr marL="9525" marR="9525" marT="9525" marB="0" anchor="b"/>
                </a:tc>
                <a:tc>
                  <a:txBody>
                    <a:bodyPr/>
                    <a:lstStyle/>
                    <a:p>
                      <a:pPr algn="r" fontAlgn="b"/>
                      <a:r>
                        <a:rPr lang="pt-BR" sz="1100" b="0" i="0" u="none" strike="noStrike">
                          <a:solidFill>
                            <a:srgbClr val="585A5B"/>
                          </a:solidFill>
                          <a:latin typeface="Trebuchet MS"/>
                        </a:rPr>
                        <a:t>5,59%</a:t>
                      </a:r>
                    </a:p>
                  </a:txBody>
                  <a:tcPr marL="9525" marR="9525" marT="9525" marB="0" anchor="b"/>
                </a:tc>
                <a:tc>
                  <a:txBody>
                    <a:bodyPr/>
                    <a:lstStyle/>
                    <a:p>
                      <a:pPr algn="r" fontAlgn="b"/>
                      <a:r>
                        <a:rPr lang="pt-BR" sz="1100" b="0" i="0" u="none" strike="noStrike">
                          <a:solidFill>
                            <a:srgbClr val="585A5B"/>
                          </a:solidFill>
                          <a:latin typeface="Trebuchet MS"/>
                        </a:rPr>
                        <a:t>5,69%</a:t>
                      </a:r>
                    </a:p>
                  </a:txBody>
                  <a:tcPr marL="9525" marR="9525" marT="9525" marB="0" anchor="b"/>
                </a:tc>
                <a:tc>
                  <a:txBody>
                    <a:bodyPr/>
                    <a:lstStyle/>
                    <a:p>
                      <a:pPr algn="r" fontAlgn="b"/>
                      <a:r>
                        <a:rPr lang="pt-BR" sz="1100" b="0" i="0" u="none" strike="noStrike">
                          <a:solidFill>
                            <a:srgbClr val="585A5B"/>
                          </a:solidFill>
                          <a:latin typeface="Trebuchet MS"/>
                        </a:rPr>
                        <a:t>588,06</a:t>
                      </a:r>
                    </a:p>
                  </a:txBody>
                  <a:tcPr marL="9525" marR="9525" marT="9525" marB="0" anchor="b"/>
                </a:tc>
                <a:tc>
                  <a:txBody>
                    <a:bodyPr/>
                    <a:lstStyle/>
                    <a:p>
                      <a:pPr algn="r" fontAlgn="b"/>
                      <a:r>
                        <a:rPr lang="pt-BR" sz="1100" b="0" i="0" u="none" strike="noStrike">
                          <a:solidFill>
                            <a:srgbClr val="585A5B"/>
                          </a:solidFill>
                          <a:latin typeface="Trebuchet MS"/>
                        </a:rPr>
                        <a:t>575,21</a:t>
                      </a:r>
                    </a:p>
                  </a:txBody>
                  <a:tcPr marL="9525" marR="9525" marT="9525" marB="0" anchor="b"/>
                </a:tc>
                <a:tc>
                  <a:txBody>
                    <a:bodyPr/>
                    <a:lstStyle/>
                    <a:p>
                      <a:pPr algn="r" fontAlgn="b"/>
                      <a:r>
                        <a:rPr lang="pt-BR" sz="1100" b="0" i="0" u="none" strike="noStrike">
                          <a:solidFill>
                            <a:srgbClr val="585A5B"/>
                          </a:solidFill>
                          <a:latin typeface="Trebuchet MS"/>
                        </a:rPr>
                        <a:t>1,38%</a:t>
                      </a:r>
                    </a:p>
                  </a:txBody>
                  <a:tcPr marL="9525" marR="9525" marT="9525" marB="0" anchor="b"/>
                </a:tc>
                <a:tc>
                  <a:txBody>
                    <a:bodyPr/>
                    <a:lstStyle/>
                    <a:p>
                      <a:pPr algn="r" fontAlgn="b"/>
                      <a:r>
                        <a:rPr lang="pt-BR" sz="1100" b="0" i="0" u="none" strike="noStrike">
                          <a:solidFill>
                            <a:srgbClr val="585A5B"/>
                          </a:solidFill>
                          <a:latin typeface="Trebuchet MS"/>
                        </a:rPr>
                        <a:t>2,51%</a:t>
                      </a:r>
                    </a:p>
                  </a:txBody>
                  <a:tcPr marL="9525" marR="9525" marT="9525" marB="0" anchor="b"/>
                </a:tc>
                <a:tc>
                  <a:txBody>
                    <a:bodyPr/>
                    <a:lstStyle/>
                    <a:p>
                      <a:pPr algn="r" fontAlgn="b"/>
                      <a:r>
                        <a:rPr lang="pt-BR" sz="1100" b="0" i="0" u="none" strike="noStrike" dirty="0">
                          <a:solidFill>
                            <a:srgbClr val="585A5B"/>
                          </a:solidFill>
                          <a:latin typeface="Trebuchet MS"/>
                        </a:rPr>
                        <a:t>7,41%</a:t>
                      </a:r>
                    </a:p>
                  </a:txBody>
                  <a:tcPr marL="9525" marR="9525" marT="9525" marB="0" anchor="b"/>
                </a:tc>
                <a:tc>
                  <a:txBody>
                    <a:bodyPr/>
                    <a:lstStyle/>
                    <a:p>
                      <a:pPr algn="r" fontAlgn="b"/>
                      <a:r>
                        <a:rPr lang="pt-BR" sz="1100" b="0" i="0" u="none" strike="noStrike">
                          <a:solidFill>
                            <a:srgbClr val="585A5B"/>
                          </a:solidFill>
                          <a:latin typeface="Trebuchet MS"/>
                        </a:rPr>
                        <a:t>18,62%</a:t>
                      </a:r>
                    </a:p>
                  </a:txBody>
                  <a:tcPr marL="9525" marR="9525" marT="9525" marB="0" anchor="b"/>
                </a:tc>
              </a:tr>
              <a:tr h="320267">
                <a:tc>
                  <a:txBody>
                    <a:bodyPr/>
                    <a:lstStyle/>
                    <a:p>
                      <a:pPr algn="l" fontAlgn="b"/>
                      <a:r>
                        <a:rPr lang="pt-BR" sz="1100" b="0" i="0" u="none" strike="noStrike">
                          <a:solidFill>
                            <a:srgbClr val="585A5B"/>
                          </a:solidFill>
                          <a:latin typeface="Trebuchet MS"/>
                        </a:rPr>
                        <a:t>LFT</a:t>
                      </a:r>
                    </a:p>
                  </a:txBody>
                  <a:tcPr marL="9525" marR="9525" marT="9525" marB="0" anchor="b"/>
                </a:tc>
                <a:tc>
                  <a:txBody>
                    <a:bodyPr/>
                    <a:lstStyle/>
                    <a:p>
                      <a:pPr algn="ctr" fontAlgn="b"/>
                      <a:r>
                        <a:rPr lang="pt-BR" sz="1100" b="0" i="0" u="none" strike="noStrike">
                          <a:solidFill>
                            <a:srgbClr val="585A5B"/>
                          </a:solidFill>
                          <a:latin typeface="Trebuchet MS"/>
                        </a:rPr>
                        <a:t>07/03/2015</a:t>
                      </a:r>
                    </a:p>
                  </a:txBody>
                  <a:tcPr marL="9525" marR="9525" marT="9525" marB="0" anchor="b"/>
                </a:tc>
                <a:tc>
                  <a:txBody>
                    <a:bodyPr/>
                    <a:lstStyle/>
                    <a:p>
                      <a:pPr algn="l" fontAlgn="b"/>
                      <a:r>
                        <a:rPr lang="pt-BR" sz="1100" b="0" i="0" u="none" strike="noStrike">
                          <a:solidFill>
                            <a:srgbClr val="585A5B"/>
                          </a:solidFill>
                          <a:latin typeface="Trebuchet MS"/>
                        </a:rPr>
                        <a:t>Taxa Selic</a:t>
                      </a:r>
                    </a:p>
                  </a:txBody>
                  <a:tcPr marL="9525" marR="9525" marT="9525" marB="0" anchor="b"/>
                </a:tc>
                <a:tc>
                  <a:txBody>
                    <a:bodyPr/>
                    <a:lstStyle/>
                    <a:p>
                      <a:pPr algn="r" fontAlgn="b"/>
                      <a:r>
                        <a:rPr lang="pt-BR" sz="1100" b="0" i="0" u="none" strike="noStrike">
                          <a:solidFill>
                            <a:srgbClr val="585A5B"/>
                          </a:solidFill>
                          <a:latin typeface="Trebuchet MS"/>
                        </a:rPr>
                        <a:t>0,00%</a:t>
                      </a:r>
                    </a:p>
                  </a:txBody>
                  <a:tcPr marL="9525" marR="9525" marT="9525" marB="0" anchor="b"/>
                </a:tc>
                <a:tc>
                  <a:txBody>
                    <a:bodyPr/>
                    <a:lstStyle/>
                    <a:p>
                      <a:pPr algn="r" fontAlgn="b"/>
                      <a:r>
                        <a:rPr lang="pt-BR" sz="1100" b="0" i="0" u="none" strike="noStrike">
                          <a:solidFill>
                            <a:srgbClr val="585A5B"/>
                          </a:solidFill>
                          <a:latin typeface="Trebuchet MS"/>
                        </a:rPr>
                        <a:t>0,04%</a:t>
                      </a:r>
                    </a:p>
                  </a:txBody>
                  <a:tcPr marL="9525" marR="9525" marT="9525" marB="0" anchor="b"/>
                </a:tc>
                <a:tc>
                  <a:txBody>
                    <a:bodyPr/>
                    <a:lstStyle/>
                    <a:p>
                      <a:pPr algn="r" fontAlgn="b"/>
                      <a:r>
                        <a:rPr lang="pt-BR" sz="1100" b="0" i="0" u="none" strike="noStrike">
                          <a:solidFill>
                            <a:srgbClr val="585A5B"/>
                          </a:solidFill>
                          <a:latin typeface="Trebuchet MS"/>
                        </a:rPr>
                        <a:t>4.987,60</a:t>
                      </a:r>
                    </a:p>
                  </a:txBody>
                  <a:tcPr marL="9525" marR="9525" marT="9525" marB="0" anchor="b"/>
                </a:tc>
                <a:tc>
                  <a:txBody>
                    <a:bodyPr/>
                    <a:lstStyle/>
                    <a:p>
                      <a:pPr algn="r" fontAlgn="b"/>
                      <a:r>
                        <a:rPr lang="pt-BR" sz="1100" b="0" i="0" u="none" strike="noStrike">
                          <a:solidFill>
                            <a:srgbClr val="585A5B"/>
                          </a:solidFill>
                          <a:latin typeface="Trebuchet MS"/>
                        </a:rPr>
                        <a:t>4.981,13</a:t>
                      </a:r>
                    </a:p>
                  </a:txBody>
                  <a:tcPr marL="9525" marR="9525" marT="9525" marB="0" anchor="b"/>
                </a:tc>
                <a:tc>
                  <a:txBody>
                    <a:bodyPr/>
                    <a:lstStyle/>
                    <a:p>
                      <a:pPr algn="r" fontAlgn="b"/>
                      <a:r>
                        <a:rPr lang="pt-BR" sz="1100" b="0" i="0" u="none" strike="noStrike">
                          <a:solidFill>
                            <a:srgbClr val="585A5B"/>
                          </a:solidFill>
                          <a:latin typeface="Trebuchet MS"/>
                        </a:rPr>
                        <a:t>0,76%</a:t>
                      </a:r>
                    </a:p>
                  </a:txBody>
                  <a:tcPr marL="9525" marR="9525" marT="9525" marB="0" anchor="b"/>
                </a:tc>
                <a:tc>
                  <a:txBody>
                    <a:bodyPr/>
                    <a:lstStyle/>
                    <a:p>
                      <a:pPr algn="r" fontAlgn="b"/>
                      <a:r>
                        <a:rPr lang="pt-BR" sz="1100" b="0" i="0" u="none" strike="noStrike">
                          <a:solidFill>
                            <a:srgbClr val="585A5B"/>
                          </a:solidFill>
                          <a:latin typeface="Trebuchet MS"/>
                        </a:rPr>
                        <a:t>0,77%</a:t>
                      </a:r>
                    </a:p>
                  </a:txBody>
                  <a:tcPr marL="9525" marR="9525" marT="9525" marB="0" anchor="b"/>
                </a:tc>
                <a:tc>
                  <a:txBody>
                    <a:bodyPr/>
                    <a:lstStyle/>
                    <a:p>
                      <a:pPr algn="r" fontAlgn="b"/>
                      <a:r>
                        <a:rPr lang="pt-BR" sz="1100" b="0" i="0" u="none" strike="noStrike" dirty="0">
                          <a:solidFill>
                            <a:srgbClr val="585A5B"/>
                          </a:solidFill>
                          <a:latin typeface="Trebuchet MS"/>
                        </a:rPr>
                        <a:t>10,70%</a:t>
                      </a:r>
                    </a:p>
                  </a:txBody>
                  <a:tcPr marL="9525" marR="9525" marT="9525" marB="0" anchor="b"/>
                </a:tc>
                <a:tc>
                  <a:txBody>
                    <a:bodyPr/>
                    <a:lstStyle/>
                    <a:p>
                      <a:pPr algn="r" fontAlgn="b"/>
                      <a:r>
                        <a:rPr lang="pt-BR" sz="1100" b="0" i="0" u="none" strike="noStrike">
                          <a:solidFill>
                            <a:srgbClr val="585A5B"/>
                          </a:solidFill>
                          <a:latin typeface="Trebuchet MS"/>
                        </a:rPr>
                        <a:t>11,50%</a:t>
                      </a:r>
                    </a:p>
                  </a:txBody>
                  <a:tcPr marL="9525" marR="9525" marT="9525" marB="0" anchor="b"/>
                </a:tc>
              </a:tr>
              <a:tr h="320267">
                <a:tc>
                  <a:txBody>
                    <a:bodyPr/>
                    <a:lstStyle/>
                    <a:p>
                      <a:pPr algn="l" fontAlgn="b"/>
                      <a:r>
                        <a:rPr lang="pt-BR" sz="1100" b="0" i="0" u="none" strike="noStrike">
                          <a:solidFill>
                            <a:srgbClr val="585A5B"/>
                          </a:solidFill>
                          <a:latin typeface="Trebuchet MS"/>
                        </a:rPr>
                        <a:t>LFT</a:t>
                      </a:r>
                    </a:p>
                  </a:txBody>
                  <a:tcPr marL="9525" marR="9525" marT="9525" marB="0" anchor="b"/>
                </a:tc>
                <a:tc>
                  <a:txBody>
                    <a:bodyPr/>
                    <a:lstStyle/>
                    <a:p>
                      <a:pPr algn="ctr" fontAlgn="b"/>
                      <a:r>
                        <a:rPr lang="pt-BR" sz="1100" b="0" i="0" u="none" strike="noStrike">
                          <a:solidFill>
                            <a:srgbClr val="585A5B"/>
                          </a:solidFill>
                          <a:latin typeface="Trebuchet MS"/>
                        </a:rPr>
                        <a:t>07/03/2017</a:t>
                      </a:r>
                    </a:p>
                  </a:txBody>
                  <a:tcPr marL="9525" marR="9525" marT="9525" marB="0" anchor="b"/>
                </a:tc>
                <a:tc>
                  <a:txBody>
                    <a:bodyPr/>
                    <a:lstStyle/>
                    <a:p>
                      <a:pPr algn="l" fontAlgn="b"/>
                      <a:r>
                        <a:rPr lang="pt-BR" sz="1100" b="0" i="0" u="none" strike="noStrike">
                          <a:solidFill>
                            <a:srgbClr val="585A5B"/>
                          </a:solidFill>
                          <a:latin typeface="Trebuchet MS"/>
                        </a:rPr>
                        <a:t>Taxa Selic</a:t>
                      </a:r>
                    </a:p>
                  </a:txBody>
                  <a:tcPr marL="9525" marR="9525" marT="9525" marB="0" anchor="b"/>
                </a:tc>
                <a:tc>
                  <a:txBody>
                    <a:bodyPr/>
                    <a:lstStyle/>
                    <a:p>
                      <a:pPr algn="r" fontAlgn="b"/>
                      <a:r>
                        <a:rPr lang="pt-BR" sz="1100" b="0" i="0" u="none" strike="noStrike">
                          <a:solidFill>
                            <a:srgbClr val="585A5B"/>
                          </a:solidFill>
                          <a:latin typeface="Trebuchet MS"/>
                        </a:rPr>
                        <a:t>0,00%</a:t>
                      </a:r>
                    </a:p>
                  </a:txBody>
                  <a:tcPr marL="9525" marR="9525" marT="9525" marB="0" anchor="b"/>
                </a:tc>
                <a:tc>
                  <a:txBody>
                    <a:bodyPr/>
                    <a:lstStyle/>
                    <a:p>
                      <a:pPr algn="r" fontAlgn="b"/>
                      <a:r>
                        <a:rPr lang="pt-BR" sz="1100" b="0" i="0" u="none" strike="noStrike">
                          <a:solidFill>
                            <a:srgbClr val="585A5B"/>
                          </a:solidFill>
                          <a:latin typeface="Trebuchet MS"/>
                        </a:rPr>
                        <a:t>0,04%</a:t>
                      </a:r>
                    </a:p>
                  </a:txBody>
                  <a:tcPr marL="9525" marR="9525" marT="9525" marB="0" anchor="b"/>
                </a:tc>
                <a:tc>
                  <a:txBody>
                    <a:bodyPr/>
                    <a:lstStyle/>
                    <a:p>
                      <a:pPr algn="r" fontAlgn="b"/>
                      <a:r>
                        <a:rPr lang="pt-BR" sz="1100" b="0" i="0" u="none" strike="noStrike">
                          <a:solidFill>
                            <a:srgbClr val="585A5B"/>
                          </a:solidFill>
                          <a:latin typeface="Trebuchet MS"/>
                        </a:rPr>
                        <a:t>4.987,60</a:t>
                      </a:r>
                    </a:p>
                  </a:txBody>
                  <a:tcPr marL="9525" marR="9525" marT="9525" marB="0" anchor="b"/>
                </a:tc>
                <a:tc>
                  <a:txBody>
                    <a:bodyPr/>
                    <a:lstStyle/>
                    <a:p>
                      <a:pPr algn="r" fontAlgn="b"/>
                      <a:r>
                        <a:rPr lang="pt-BR" sz="1100" b="0" i="0" u="none" strike="noStrike">
                          <a:solidFill>
                            <a:srgbClr val="585A5B"/>
                          </a:solidFill>
                          <a:latin typeface="Trebuchet MS"/>
                        </a:rPr>
                        <a:t>4.977,17</a:t>
                      </a:r>
                    </a:p>
                  </a:txBody>
                  <a:tcPr marL="9525" marR="9525" marT="9525" marB="0" anchor="b"/>
                </a:tc>
                <a:tc>
                  <a:txBody>
                    <a:bodyPr/>
                    <a:lstStyle/>
                    <a:p>
                      <a:pPr algn="r" fontAlgn="b"/>
                      <a:r>
                        <a:rPr lang="pt-BR" sz="1100" b="0" i="0" u="none" strike="noStrike">
                          <a:solidFill>
                            <a:srgbClr val="585A5B"/>
                          </a:solidFill>
                          <a:latin typeface="Trebuchet MS"/>
                        </a:rPr>
                        <a:t>0,68%</a:t>
                      </a:r>
                    </a:p>
                  </a:txBody>
                  <a:tcPr marL="9525" marR="9525" marT="9525" marB="0" anchor="b"/>
                </a:tc>
                <a:tc>
                  <a:txBody>
                    <a:bodyPr/>
                    <a:lstStyle/>
                    <a:p>
                      <a:pPr algn="r" fontAlgn="b"/>
                      <a:r>
                        <a:rPr lang="pt-BR" sz="1100" b="0" i="0" u="none" strike="noStrike">
                          <a:solidFill>
                            <a:srgbClr val="585A5B"/>
                          </a:solidFill>
                          <a:latin typeface="Trebuchet MS"/>
                        </a:rPr>
                        <a:t>0,69%</a:t>
                      </a:r>
                    </a:p>
                  </a:txBody>
                  <a:tcPr marL="9525" marR="9525" marT="9525" marB="0" anchor="b"/>
                </a:tc>
                <a:tc>
                  <a:txBody>
                    <a:bodyPr/>
                    <a:lstStyle/>
                    <a:p>
                      <a:pPr algn="r" fontAlgn="b"/>
                      <a:r>
                        <a:rPr lang="pt-BR" sz="1100" b="0" i="0" u="none" strike="noStrike" dirty="0">
                          <a:solidFill>
                            <a:srgbClr val="585A5B"/>
                          </a:solidFill>
                          <a:latin typeface="Trebuchet MS"/>
                        </a:rPr>
                        <a:t>-</a:t>
                      </a:r>
                    </a:p>
                  </a:txBody>
                  <a:tcPr marL="9525" marR="9525" marT="9525" marB="0" anchor="b"/>
                </a:tc>
                <a:tc>
                  <a:txBody>
                    <a:bodyPr/>
                    <a:lstStyle/>
                    <a:p>
                      <a:pPr algn="r" fontAlgn="b"/>
                      <a:r>
                        <a:rPr lang="pt-BR" sz="1100" b="0" i="0" u="none" strike="noStrike" dirty="0">
                          <a:solidFill>
                            <a:srgbClr val="585A5B"/>
                          </a:solidFill>
                          <a:latin typeface="Trebuchet MS"/>
                        </a:rPr>
                        <a:t>-</a:t>
                      </a:r>
                    </a:p>
                  </a:txBody>
                  <a:tcPr marL="9525" marR="9525" marT="9525" marB="0" anchor="b"/>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71966"/>
          </a:xfrm>
        </p:spPr>
        <p:txBody>
          <a:bodyPr>
            <a:normAutofit/>
          </a:bodyPr>
          <a:lstStyle/>
          <a:p>
            <a:r>
              <a:rPr lang="pt-BR" u="sng" dirty="0" err="1" smtClean="0"/>
              <a:t>Titulos</a:t>
            </a:r>
            <a:r>
              <a:rPr lang="pt-BR" u="sng" dirty="0" smtClean="0"/>
              <a:t> do Tesouro Direto</a:t>
            </a:r>
          </a:p>
          <a:p>
            <a:r>
              <a:rPr lang="pt-BR" dirty="0" smtClean="0"/>
              <a:t>Imposto de renda conforme a tabela abaixo:</a:t>
            </a:r>
          </a:p>
          <a:p>
            <a:pPr lvl="0"/>
            <a:r>
              <a:rPr lang="pt-BR" sz="2200" dirty="0" smtClean="0"/>
              <a:t>Aplicações até 180 dias: 22,5% sobre o rendimento;</a:t>
            </a:r>
          </a:p>
          <a:p>
            <a:pPr lvl="0"/>
            <a:r>
              <a:rPr lang="pt-BR" sz="2200" dirty="0" smtClean="0"/>
              <a:t>Aplicações de 181 a 360 dias: 20% sobre o rendimento;</a:t>
            </a:r>
          </a:p>
          <a:p>
            <a:pPr lvl="0"/>
            <a:r>
              <a:rPr lang="pt-BR" sz="2200" dirty="0" smtClean="0"/>
              <a:t>Aplicações de 361 a 720 dias: 17,5% sobre o rendimento;</a:t>
            </a:r>
          </a:p>
          <a:p>
            <a:pPr lvl="0"/>
            <a:r>
              <a:rPr lang="pt-BR" sz="2200" dirty="0" smtClean="0"/>
              <a:t>Aplicações acima de 720 dias: 15% sobre o rendimento;</a:t>
            </a:r>
          </a:p>
          <a:p>
            <a:endParaRPr lang="pt-BR" dirty="0" smtClean="0"/>
          </a:p>
          <a:p>
            <a:pPr>
              <a:buNone/>
            </a:pPr>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71966"/>
          </a:xfrm>
        </p:spPr>
        <p:txBody>
          <a:bodyPr>
            <a:normAutofit/>
          </a:bodyPr>
          <a:lstStyle/>
          <a:p>
            <a:r>
              <a:rPr lang="pt-BR" u="sng" dirty="0" err="1" smtClean="0"/>
              <a:t>Titulos</a:t>
            </a:r>
            <a:r>
              <a:rPr lang="pt-BR" u="sng" dirty="0" smtClean="0"/>
              <a:t> do Tesouro Direto</a:t>
            </a:r>
          </a:p>
          <a:p>
            <a:r>
              <a:rPr lang="pt-BR" dirty="0" smtClean="0"/>
              <a:t>Taxas sobre a compra:</a:t>
            </a:r>
          </a:p>
          <a:p>
            <a:r>
              <a:rPr lang="pt-BR" dirty="0" smtClean="0"/>
              <a:t>Taxa cobrada pela </a:t>
            </a:r>
            <a:r>
              <a:rPr lang="pt-BR" dirty="0" err="1" smtClean="0"/>
              <a:t>BM&amp;FBOVESPA</a:t>
            </a:r>
            <a:endParaRPr lang="pt-BR" dirty="0" smtClean="0"/>
          </a:p>
          <a:p>
            <a:r>
              <a:rPr lang="pt-BR" dirty="0" smtClean="0"/>
              <a:t>Taxa de custódia de 0,30% </a:t>
            </a:r>
            <a:r>
              <a:rPr lang="pt-BR" dirty="0" err="1" smtClean="0"/>
              <a:t>a.a.</a:t>
            </a:r>
            <a:r>
              <a:rPr lang="pt-BR" dirty="0" smtClean="0"/>
              <a:t> sobre o valor dos títulos, referente aos serviços de guarda dos títulos e às informações e movimentações dos saldos: Esta taxa é provisionada diariamente a partir da liquidação da operação de compra (D+2).</a:t>
            </a:r>
          </a:p>
          <a:p>
            <a:endParaRPr lang="pt-BR" dirty="0" smtClean="0"/>
          </a:p>
          <a:p>
            <a:pPr>
              <a:buNone/>
            </a:pPr>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857364"/>
            <a:ext cx="8229600" cy="4071966"/>
          </a:xfrm>
        </p:spPr>
        <p:txBody>
          <a:bodyPr>
            <a:normAutofit/>
          </a:bodyPr>
          <a:lstStyle/>
          <a:p>
            <a:r>
              <a:rPr lang="pt-BR" u="sng" dirty="0" err="1" smtClean="0"/>
              <a:t>Titulos</a:t>
            </a:r>
            <a:r>
              <a:rPr lang="pt-BR" u="sng" dirty="0" smtClean="0"/>
              <a:t> do Tesouro Direto</a:t>
            </a:r>
          </a:p>
          <a:p>
            <a:r>
              <a:rPr lang="pt-BR" dirty="0" smtClean="0"/>
              <a:t>Taxas sobre a compra:</a:t>
            </a:r>
          </a:p>
          <a:p>
            <a:r>
              <a:rPr lang="pt-BR" dirty="0" smtClean="0"/>
              <a:t>Taxa cobrada pela Instituição Financeira</a:t>
            </a:r>
          </a:p>
          <a:p>
            <a:r>
              <a:rPr lang="pt-BR" dirty="0" smtClean="0"/>
              <a:t>A taxa pode ser uma cobrada anualmente, modalidade mais comum, ou por operação. Para esclarecimentos quanto ao pagamento dessa taxa, contate a Instituição financeira correspondente.</a:t>
            </a:r>
          </a:p>
          <a:p>
            <a:endParaRPr lang="pt-BR" dirty="0" smtClean="0"/>
          </a:p>
          <a:p>
            <a:pPr>
              <a:buNone/>
            </a:pPr>
            <a:endParaRPr lang="pt-BR" dirty="0" smtClean="0"/>
          </a:p>
        </p:txBody>
      </p:sp>
      <p:sp>
        <p:nvSpPr>
          <p:cNvPr id="3" name="Título 2"/>
          <p:cNvSpPr>
            <a:spLocks noGrp="1"/>
          </p:cNvSpPr>
          <p:nvPr>
            <p:ph type="title"/>
          </p:nvPr>
        </p:nvSpPr>
        <p:spPr/>
        <p:txBody>
          <a:bodyPr/>
          <a:lstStyle/>
          <a:p>
            <a:pPr algn="ctr"/>
            <a:r>
              <a:rPr lang="pt-BR" dirty="0" smtClean="0"/>
              <a:t>Investimentos Conservadores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2143116"/>
            <a:ext cx="8229600" cy="3864175"/>
          </a:xfrm>
        </p:spPr>
        <p:txBody>
          <a:bodyPr/>
          <a:lstStyle/>
          <a:p>
            <a:pPr algn="ctr"/>
            <a:r>
              <a:rPr lang="pt-BR" dirty="0" smtClean="0"/>
              <a:t>Boa sorte na conquista de seus objetivos!</a:t>
            </a:r>
          </a:p>
          <a:p>
            <a:pPr algn="ctr"/>
            <a:r>
              <a:rPr lang="pt-BR" dirty="0" smtClean="0"/>
              <a:t>Bons Investimentos</a:t>
            </a:r>
          </a:p>
          <a:p>
            <a:pPr algn="ctr"/>
            <a:endParaRPr lang="pt-BR" dirty="0" smtClean="0"/>
          </a:p>
          <a:p>
            <a:pPr algn="ctr"/>
            <a:endParaRPr lang="pt-BR" dirty="0" smtClean="0"/>
          </a:p>
          <a:p>
            <a:pPr algn="ctr"/>
            <a:endParaRPr lang="pt-BR" dirty="0" smtClean="0"/>
          </a:p>
          <a:p>
            <a:pPr algn="ctr"/>
            <a:r>
              <a:rPr lang="pt-BR" dirty="0" smtClean="0"/>
              <a:t>Copyright Marcelo Eli </a:t>
            </a:r>
            <a:r>
              <a:rPr lang="pt-BR" dirty="0" err="1" smtClean="0"/>
              <a:t>Sved</a:t>
            </a:r>
            <a:r>
              <a:rPr lang="pt-BR" dirty="0" smtClean="0"/>
              <a:t> – marcelo.sved@gmail.com</a:t>
            </a:r>
            <a:endParaRPr lang="pt-BR" dirty="0"/>
          </a:p>
        </p:txBody>
      </p:sp>
      <p:sp>
        <p:nvSpPr>
          <p:cNvPr id="3" name="Título 2"/>
          <p:cNvSpPr>
            <a:spLocks noGrp="1"/>
          </p:cNvSpPr>
          <p:nvPr>
            <p:ph type="title"/>
          </p:nvPr>
        </p:nvSpPr>
        <p:spPr/>
        <p:txBody>
          <a:bodyPr/>
          <a:lstStyle/>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Quando as receitas superam as despesas</a:t>
            </a:r>
          </a:p>
          <a:p>
            <a:r>
              <a:rPr lang="pt-BR" dirty="0" smtClean="0"/>
              <a:t>Ou seja Economia = Receitas - Despesas</a:t>
            </a:r>
            <a:endParaRPr lang="pt-BR" dirty="0"/>
          </a:p>
        </p:txBody>
      </p:sp>
      <p:sp>
        <p:nvSpPr>
          <p:cNvPr id="3" name="Título 2"/>
          <p:cNvSpPr>
            <a:spLocks noGrp="1"/>
          </p:cNvSpPr>
          <p:nvPr>
            <p:ph type="title"/>
          </p:nvPr>
        </p:nvSpPr>
        <p:spPr/>
        <p:txBody>
          <a:bodyPr/>
          <a:lstStyle/>
          <a:p>
            <a:pPr algn="ctr"/>
            <a:r>
              <a:rPr lang="pt-BR" dirty="0" smtClean="0"/>
              <a:t>Economizar</a:t>
            </a:r>
            <a:endParaRPr lang="pt-BR" dirty="0"/>
          </a:p>
        </p:txBody>
      </p:sp>
      <p:pic>
        <p:nvPicPr>
          <p:cNvPr id="4" name="Imagem 3" descr="Economizar.jpg"/>
          <p:cNvPicPr>
            <a:picLocks noChangeAspect="1"/>
          </p:cNvPicPr>
          <p:nvPr/>
        </p:nvPicPr>
        <p:blipFill>
          <a:blip r:embed="rId2"/>
          <a:stretch>
            <a:fillRect/>
          </a:stretch>
        </p:blipFill>
        <p:spPr>
          <a:xfrm>
            <a:off x="3000364" y="3026610"/>
            <a:ext cx="4619639" cy="307416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t>O crédito, sob o aspecto financeiro, significa dispor a um tomador, recursos financeiros para fazer frente a despesas ou investimentos, financiar a compra de bens, etc.</a:t>
            </a:r>
          </a:p>
          <a:p>
            <a:r>
              <a:rPr lang="pt-BR" dirty="0" smtClean="0"/>
              <a:t>Hoje existem diversas modalidades de empréstimos, alguns exemplos de empréstimos pessoais são cartões de crédito, crédito para a pessoa física, CDC (crédito direto ao consumidor), leasing entre outros.</a:t>
            </a:r>
            <a:endParaRPr lang="pt-BR" dirty="0"/>
          </a:p>
        </p:txBody>
      </p:sp>
      <p:sp>
        <p:nvSpPr>
          <p:cNvPr id="3" name="Título 2"/>
          <p:cNvSpPr>
            <a:spLocks noGrp="1"/>
          </p:cNvSpPr>
          <p:nvPr>
            <p:ph type="title"/>
          </p:nvPr>
        </p:nvSpPr>
        <p:spPr/>
        <p:txBody>
          <a:bodyPr/>
          <a:lstStyle/>
          <a:p>
            <a:pPr algn="ctr"/>
            <a:r>
              <a:rPr lang="pt-BR" dirty="0" smtClean="0"/>
              <a:t>Crédito</a:t>
            </a:r>
            <a:endParaRPr lang="pt-B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1 – </a:t>
            </a:r>
            <a:r>
              <a:rPr lang="pt-BR" u="sng" dirty="0" smtClean="0"/>
              <a:t>Pague a si mesmo primeiro</a:t>
            </a:r>
          </a:p>
          <a:p>
            <a:r>
              <a:rPr lang="pt-BR" dirty="0" smtClean="0"/>
              <a:t>Seus objetivos são muito importante para serem os últimos na sua lista de pagamentos. Devem ser os primeiros!</a:t>
            </a:r>
            <a:endParaRPr lang="pt-BR" dirty="0"/>
          </a:p>
        </p:txBody>
      </p:sp>
      <p:sp>
        <p:nvSpPr>
          <p:cNvPr id="3" name="Título 2"/>
          <p:cNvSpPr>
            <a:spLocks noGrp="1"/>
          </p:cNvSpPr>
          <p:nvPr>
            <p:ph type="title"/>
          </p:nvPr>
        </p:nvSpPr>
        <p:spPr/>
        <p:txBody>
          <a:bodyPr>
            <a:normAutofit/>
          </a:bodyPr>
          <a:lstStyle/>
          <a:p>
            <a:pPr algn="ctr"/>
            <a:r>
              <a:rPr lang="pt-BR" dirty="0" smtClean="0"/>
              <a:t>Método Pai Rico Pai Pobre</a:t>
            </a:r>
            <a:endParaRPr lang="pt-BR" dirty="0"/>
          </a:p>
        </p:txBody>
      </p:sp>
      <p:pic>
        <p:nvPicPr>
          <p:cNvPr id="4" name="Imagem 3" descr="Pai Rico Pai Pobre.jpg"/>
          <p:cNvPicPr>
            <a:picLocks noChangeAspect="1"/>
          </p:cNvPicPr>
          <p:nvPr/>
        </p:nvPicPr>
        <p:blipFill>
          <a:blip r:embed="rId2"/>
          <a:stretch>
            <a:fillRect/>
          </a:stretch>
        </p:blipFill>
        <p:spPr>
          <a:xfrm>
            <a:off x="6786578" y="3776840"/>
            <a:ext cx="2082023" cy="286687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Hot rod.jpg"/>
          <p:cNvPicPr>
            <a:picLocks noGrp="1" noChangeAspect="1"/>
          </p:cNvPicPr>
          <p:nvPr>
            <p:ph idx="1"/>
          </p:nvPr>
        </p:nvPicPr>
        <p:blipFill>
          <a:blip r:embed="rId2" cstate="print"/>
          <a:stretch>
            <a:fillRect/>
          </a:stretch>
        </p:blipFill>
        <p:spPr>
          <a:xfrm>
            <a:off x="1071538" y="1500174"/>
            <a:ext cx="2978152" cy="2233614"/>
          </a:xfrm>
        </p:spPr>
      </p:pic>
      <p:sp>
        <p:nvSpPr>
          <p:cNvPr id="3" name="Título 2"/>
          <p:cNvSpPr>
            <a:spLocks noGrp="1"/>
          </p:cNvSpPr>
          <p:nvPr>
            <p:ph type="title"/>
          </p:nvPr>
        </p:nvSpPr>
        <p:spPr/>
        <p:txBody>
          <a:bodyPr/>
          <a:lstStyle/>
          <a:p>
            <a:pPr algn="ctr"/>
            <a:r>
              <a:rPr lang="pt-BR" dirty="0" smtClean="0"/>
              <a:t>Método Pai Rico Pai Pobre</a:t>
            </a:r>
            <a:endParaRPr lang="pt-BR" dirty="0"/>
          </a:p>
        </p:txBody>
      </p:sp>
      <p:pic>
        <p:nvPicPr>
          <p:cNvPr id="5" name="Imagem 4" descr="Alianças.jpg"/>
          <p:cNvPicPr>
            <a:picLocks noChangeAspect="1"/>
          </p:cNvPicPr>
          <p:nvPr/>
        </p:nvPicPr>
        <p:blipFill>
          <a:blip r:embed="rId3" cstate="print"/>
          <a:stretch>
            <a:fillRect/>
          </a:stretch>
        </p:blipFill>
        <p:spPr>
          <a:xfrm>
            <a:off x="2357422" y="2071678"/>
            <a:ext cx="2928958" cy="2928958"/>
          </a:xfrm>
          <a:prstGeom prst="rect">
            <a:avLst/>
          </a:prstGeom>
        </p:spPr>
      </p:pic>
      <p:pic>
        <p:nvPicPr>
          <p:cNvPr id="6" name="Imagem 5" descr="Compra da casa.jpg"/>
          <p:cNvPicPr>
            <a:picLocks noChangeAspect="1"/>
          </p:cNvPicPr>
          <p:nvPr/>
        </p:nvPicPr>
        <p:blipFill>
          <a:blip r:embed="rId4"/>
          <a:stretch>
            <a:fillRect/>
          </a:stretch>
        </p:blipFill>
        <p:spPr>
          <a:xfrm>
            <a:off x="3571868" y="3357562"/>
            <a:ext cx="2790825" cy="1638300"/>
          </a:xfrm>
          <a:prstGeom prst="rect">
            <a:avLst/>
          </a:prstGeom>
        </p:spPr>
      </p:pic>
      <p:pic>
        <p:nvPicPr>
          <p:cNvPr id="7" name="Imagem 6" descr="Independencia Financeira.jpg"/>
          <p:cNvPicPr>
            <a:picLocks noChangeAspect="1"/>
          </p:cNvPicPr>
          <p:nvPr/>
        </p:nvPicPr>
        <p:blipFill>
          <a:blip r:embed="rId5"/>
          <a:stretch>
            <a:fillRect/>
          </a:stretch>
        </p:blipFill>
        <p:spPr>
          <a:xfrm>
            <a:off x="4143372" y="4071942"/>
            <a:ext cx="4381504" cy="182562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ou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994</TotalTime>
  <Words>2771</Words>
  <Application>Microsoft Office PowerPoint</Application>
  <PresentationFormat>Apresentação na tela (4:3)</PresentationFormat>
  <Paragraphs>480</Paragraphs>
  <Slides>56</Slides>
  <Notes>0</Notes>
  <HiddenSlides>0</HiddenSlides>
  <MMClips>0</MMClips>
  <ScaleCrop>false</ScaleCrop>
  <HeadingPairs>
    <vt:vector size="4" baseType="variant">
      <vt:variant>
        <vt:lpstr>Tema</vt:lpstr>
      </vt:variant>
      <vt:variant>
        <vt:i4>1</vt:i4>
      </vt:variant>
      <vt:variant>
        <vt:lpstr>Títulos de slides</vt:lpstr>
      </vt:variant>
      <vt:variant>
        <vt:i4>56</vt:i4>
      </vt:variant>
    </vt:vector>
  </HeadingPairs>
  <TitlesOfParts>
    <vt:vector size="57" baseType="lpstr">
      <vt:lpstr>Concurso</vt:lpstr>
      <vt:lpstr>Curso de Extensão Orçamento pessoal, Mercado e  Bolsa de Valores    Aula 1 </vt:lpstr>
      <vt:lpstr>Orçamento Pessoal</vt:lpstr>
      <vt:lpstr>Objetivos</vt:lpstr>
      <vt:lpstr>Receita</vt:lpstr>
      <vt:lpstr>Despesas</vt:lpstr>
      <vt:lpstr>Economizar</vt:lpstr>
      <vt:lpstr>Crédito</vt:lpstr>
      <vt:lpstr>Método Pai Rico Pai Pobre</vt:lpstr>
      <vt:lpstr>Método Pai Rico Pai Pobre</vt:lpstr>
      <vt:lpstr>Método Pai Rico Pai Pobre</vt:lpstr>
      <vt:lpstr>Método Pai Rico Pai Pobre</vt:lpstr>
      <vt:lpstr>Método Pai Rico Pai Pobre</vt:lpstr>
      <vt:lpstr>Método Pai Rico Pai Pobre</vt:lpstr>
      <vt:lpstr>Método Pai Rico Pai Pobre</vt:lpstr>
      <vt:lpstr>Método Pai Rico Pai Pobre</vt:lpstr>
      <vt:lpstr>Método Pai Rico Pai Pobre</vt:lpstr>
      <vt:lpstr>Método Pai Rico Pai Pobre</vt:lpstr>
      <vt:lpstr>Método Pai Rico Pai Pobre</vt:lpstr>
      <vt:lpstr>Método Pai Rico Pai Pobre</vt:lpstr>
      <vt:lpstr>Slide 20</vt:lpstr>
      <vt:lpstr>Inflação</vt:lpstr>
      <vt:lpstr>Inflação</vt:lpstr>
      <vt:lpstr>Conceitos para Investimento</vt:lpstr>
      <vt:lpstr>Conceitos para Investimento</vt:lpstr>
      <vt:lpstr>Conceitos para Investimento</vt:lpstr>
      <vt:lpstr>Conceitos para Investimento</vt:lpstr>
      <vt:lpstr>Conceitos para Investimento</vt:lpstr>
      <vt:lpstr>Conceitos para Investimento</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 Previdência Privada</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Investimentos Conservadores</vt:lpstr>
      <vt:lpstr>Slide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Usuario</dc:creator>
  <cp:lastModifiedBy>Usuario</cp:lastModifiedBy>
  <cp:revision>102</cp:revision>
  <dcterms:created xsi:type="dcterms:W3CDTF">2014-11-15T13:37:10Z</dcterms:created>
  <dcterms:modified xsi:type="dcterms:W3CDTF">2014-11-20T19:30:48Z</dcterms:modified>
</cp:coreProperties>
</file>